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6" r:id="rId6"/>
    <p:sldId id="261" r:id="rId7"/>
    <p:sldId id="267" r:id="rId8"/>
    <p:sldId id="259" r:id="rId9"/>
    <p:sldId id="277" r:id="rId10"/>
    <p:sldId id="265" r:id="rId11"/>
    <p:sldId id="276" r:id="rId12"/>
    <p:sldId id="262" r:id="rId13"/>
    <p:sldId id="269" r:id="rId14"/>
    <p:sldId id="263" r:id="rId15"/>
    <p:sldId id="270" r:id="rId16"/>
    <p:sldId id="272" r:id="rId17"/>
    <p:sldId id="264" r:id="rId18"/>
    <p:sldId id="271" r:id="rId19"/>
    <p:sldId id="273" r:id="rId20"/>
    <p:sldId id="274" r:id="rId21"/>
    <p:sldId id="275" r:id="rId22"/>
    <p:sldId id="26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0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0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0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8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79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0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8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6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87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88.xml><?xml version="1.0" encoding="utf-8"?>
<ax:ocx xmlns:ax="http://schemas.microsoft.com/office/2006/activeX" xmlns:r="http://schemas.openxmlformats.org/officeDocument/2006/relationships" ax:classid="{8BD21D50-EC42-11CE-9E0D-00AA006002F3}" ax:persistence="persistStorage" r:id="rId1"/>
</file>

<file path=ppt/activeX/activeX8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5" Type="http://schemas.openxmlformats.org/officeDocument/2006/relationships/image" Target="../media/image8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5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12" Type="http://schemas.openxmlformats.org/officeDocument/2006/relationships/image" Target="../media/image124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17.wmf"/><Relationship Id="rId15" Type="http://schemas.openxmlformats.org/officeDocument/2006/relationships/image" Target="../media/image12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Relationship Id="rId14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8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18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0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4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82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7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9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36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25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1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009E1C3-2FC3-449A-A197-0EAD1D09C94D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89456-6049-44B4-B232-15BA3600924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0500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4.wmf"/><Relationship Id="rId3" Type="http://schemas.openxmlformats.org/officeDocument/2006/relationships/control" Target="../activeX/activeX43.xml"/><Relationship Id="rId7" Type="http://schemas.openxmlformats.org/officeDocument/2006/relationships/image" Target="../media/image4.png"/><Relationship Id="rId12" Type="http://schemas.openxmlformats.org/officeDocument/2006/relationships/image" Target="../media/image53.wmf"/><Relationship Id="rId2" Type="http://schemas.openxmlformats.org/officeDocument/2006/relationships/control" Target="../activeX/activeX42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2.wmf"/><Relationship Id="rId5" Type="http://schemas.openxmlformats.org/officeDocument/2006/relationships/control" Target="../activeX/activeX45.xml"/><Relationship Id="rId10" Type="http://schemas.openxmlformats.org/officeDocument/2006/relationships/image" Target="../media/image51.wmf"/><Relationship Id="rId4" Type="http://schemas.openxmlformats.org/officeDocument/2006/relationships/control" Target="../activeX/activeX44.xml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3.xml"/><Relationship Id="rId13" Type="http://schemas.openxmlformats.org/officeDocument/2006/relationships/image" Target="../media/image4.png"/><Relationship Id="rId18" Type="http://schemas.openxmlformats.org/officeDocument/2006/relationships/image" Target="../media/image60.wmf"/><Relationship Id="rId3" Type="http://schemas.openxmlformats.org/officeDocument/2006/relationships/control" Target="../activeX/activeX48.xml"/><Relationship Id="rId21" Type="http://schemas.openxmlformats.org/officeDocument/2006/relationships/image" Target="../media/image63.wmf"/><Relationship Id="rId7" Type="http://schemas.openxmlformats.org/officeDocument/2006/relationships/control" Target="../activeX/activeX52.xml"/><Relationship Id="rId12" Type="http://schemas.openxmlformats.org/officeDocument/2006/relationships/image" Target="../media/image30.jpeg"/><Relationship Id="rId17" Type="http://schemas.openxmlformats.org/officeDocument/2006/relationships/image" Target="../media/image59.wmf"/><Relationship Id="rId2" Type="http://schemas.openxmlformats.org/officeDocument/2006/relationships/control" Target="../activeX/activeX47.xml"/><Relationship Id="rId16" Type="http://schemas.openxmlformats.org/officeDocument/2006/relationships/image" Target="../media/image58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0.vml"/><Relationship Id="rId6" Type="http://schemas.openxmlformats.org/officeDocument/2006/relationships/control" Target="../activeX/activeX51.xml"/><Relationship Id="rId11" Type="http://schemas.microsoft.com/office/2007/relationships/hdphoto" Target="../media/hdphoto4.wdp"/><Relationship Id="rId5" Type="http://schemas.openxmlformats.org/officeDocument/2006/relationships/control" Target="../activeX/activeX50.xml"/><Relationship Id="rId15" Type="http://schemas.openxmlformats.org/officeDocument/2006/relationships/image" Target="../media/image57.wmf"/><Relationship Id="rId10" Type="http://schemas.openxmlformats.org/officeDocument/2006/relationships/image" Target="../media/image29.png"/><Relationship Id="rId19" Type="http://schemas.openxmlformats.org/officeDocument/2006/relationships/image" Target="../media/image61.wmf"/><Relationship Id="rId4" Type="http://schemas.openxmlformats.org/officeDocument/2006/relationships/control" Target="../activeX/activeX49.xml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1.xml"/><Relationship Id="rId13" Type="http://schemas.openxmlformats.org/officeDocument/2006/relationships/image" Target="../media/image65.wmf"/><Relationship Id="rId18" Type="http://schemas.openxmlformats.org/officeDocument/2006/relationships/image" Target="../media/image70.wmf"/><Relationship Id="rId3" Type="http://schemas.openxmlformats.org/officeDocument/2006/relationships/control" Target="../activeX/activeX56.xml"/><Relationship Id="rId7" Type="http://schemas.openxmlformats.org/officeDocument/2006/relationships/control" Target="../activeX/activeX60.xml"/><Relationship Id="rId12" Type="http://schemas.microsoft.com/office/2007/relationships/hdphoto" Target="../media/hdphoto1.wdp"/><Relationship Id="rId17" Type="http://schemas.openxmlformats.org/officeDocument/2006/relationships/image" Target="../media/image69.wmf"/><Relationship Id="rId2" Type="http://schemas.openxmlformats.org/officeDocument/2006/relationships/control" Target="../activeX/activeX55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12.vml"/><Relationship Id="rId6" Type="http://schemas.openxmlformats.org/officeDocument/2006/relationships/control" Target="../activeX/activeX59.xml"/><Relationship Id="rId11" Type="http://schemas.openxmlformats.org/officeDocument/2006/relationships/image" Target="../media/image4.png"/><Relationship Id="rId5" Type="http://schemas.openxmlformats.org/officeDocument/2006/relationships/control" Target="../activeX/activeX58.xml"/><Relationship Id="rId15" Type="http://schemas.openxmlformats.org/officeDocument/2006/relationships/image" Target="../media/image67.wmf"/><Relationship Id="rId10" Type="http://schemas.openxmlformats.org/officeDocument/2006/relationships/image" Target="../media/image72.png"/><Relationship Id="rId19" Type="http://schemas.openxmlformats.org/officeDocument/2006/relationships/image" Target="../media/image71.wmf"/><Relationship Id="rId4" Type="http://schemas.openxmlformats.org/officeDocument/2006/relationships/control" Target="../activeX/activeX5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74.xml"/><Relationship Id="rId18" Type="http://schemas.openxmlformats.org/officeDocument/2006/relationships/image" Target="../media/image4.png"/><Relationship Id="rId26" Type="http://schemas.openxmlformats.org/officeDocument/2006/relationships/image" Target="../media/image80.wmf"/><Relationship Id="rId3" Type="http://schemas.openxmlformats.org/officeDocument/2006/relationships/control" Target="../activeX/activeX64.xml"/><Relationship Id="rId21" Type="http://schemas.openxmlformats.org/officeDocument/2006/relationships/image" Target="../media/image75.wmf"/><Relationship Id="rId34" Type="http://schemas.openxmlformats.org/officeDocument/2006/relationships/image" Target="../media/image88.wmf"/><Relationship Id="rId7" Type="http://schemas.openxmlformats.org/officeDocument/2006/relationships/control" Target="../activeX/activeX68.xml"/><Relationship Id="rId12" Type="http://schemas.openxmlformats.org/officeDocument/2006/relationships/control" Target="../activeX/activeX7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9.wmf"/><Relationship Id="rId33" Type="http://schemas.openxmlformats.org/officeDocument/2006/relationships/image" Target="../media/image87.wmf"/><Relationship Id="rId2" Type="http://schemas.openxmlformats.org/officeDocument/2006/relationships/control" Target="../activeX/activeX63.xml"/><Relationship Id="rId16" Type="http://schemas.openxmlformats.org/officeDocument/2006/relationships/control" Target="../activeX/activeX77.xml"/><Relationship Id="rId20" Type="http://schemas.openxmlformats.org/officeDocument/2006/relationships/image" Target="../media/image74.wmf"/><Relationship Id="rId29" Type="http://schemas.openxmlformats.org/officeDocument/2006/relationships/image" Target="../media/image83.wmf"/><Relationship Id="rId1" Type="http://schemas.openxmlformats.org/officeDocument/2006/relationships/vmlDrawing" Target="../drawings/vmlDrawing14.vml"/><Relationship Id="rId6" Type="http://schemas.openxmlformats.org/officeDocument/2006/relationships/control" Target="../activeX/activeX67.xml"/><Relationship Id="rId11" Type="http://schemas.openxmlformats.org/officeDocument/2006/relationships/control" Target="../activeX/activeX72.xml"/><Relationship Id="rId24" Type="http://schemas.openxmlformats.org/officeDocument/2006/relationships/image" Target="../media/image78.wmf"/><Relationship Id="rId32" Type="http://schemas.openxmlformats.org/officeDocument/2006/relationships/image" Target="../media/image86.wmf"/><Relationship Id="rId5" Type="http://schemas.openxmlformats.org/officeDocument/2006/relationships/control" Target="../activeX/activeX66.xml"/><Relationship Id="rId15" Type="http://schemas.openxmlformats.org/officeDocument/2006/relationships/control" Target="../activeX/activeX76.xml"/><Relationship Id="rId23" Type="http://schemas.openxmlformats.org/officeDocument/2006/relationships/image" Target="../media/image77.wmf"/><Relationship Id="rId28" Type="http://schemas.openxmlformats.org/officeDocument/2006/relationships/image" Target="../media/image82.wmf"/><Relationship Id="rId10" Type="http://schemas.openxmlformats.org/officeDocument/2006/relationships/control" Target="../activeX/activeX71.xml"/><Relationship Id="rId19" Type="http://schemas.microsoft.com/office/2007/relationships/hdphoto" Target="../media/hdphoto1.wdp"/><Relationship Id="rId31" Type="http://schemas.openxmlformats.org/officeDocument/2006/relationships/image" Target="../media/image85.wmf"/><Relationship Id="rId4" Type="http://schemas.openxmlformats.org/officeDocument/2006/relationships/control" Target="../activeX/activeX65.xml"/><Relationship Id="rId9" Type="http://schemas.openxmlformats.org/officeDocument/2006/relationships/control" Target="../activeX/activeX70.xml"/><Relationship Id="rId14" Type="http://schemas.openxmlformats.org/officeDocument/2006/relationships/control" Target="../activeX/activeX75.xml"/><Relationship Id="rId22" Type="http://schemas.openxmlformats.org/officeDocument/2006/relationships/image" Target="../media/image76.wmf"/><Relationship Id="rId27" Type="http://schemas.openxmlformats.org/officeDocument/2006/relationships/image" Target="../media/image81.wmf"/><Relationship Id="rId30" Type="http://schemas.openxmlformats.org/officeDocument/2006/relationships/image" Target="../media/image84.wmf"/><Relationship Id="rId8" Type="http://schemas.openxmlformats.org/officeDocument/2006/relationships/control" Target="../activeX/activeX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4.xml"/><Relationship Id="rId13" Type="http://schemas.microsoft.com/office/2007/relationships/hdphoto" Target="../media/hdphoto1.wdp"/><Relationship Id="rId18" Type="http://schemas.openxmlformats.org/officeDocument/2006/relationships/image" Target="../media/image92.wmf"/><Relationship Id="rId3" Type="http://schemas.openxmlformats.org/officeDocument/2006/relationships/control" Target="../activeX/activeX79.xml"/><Relationship Id="rId21" Type="http://schemas.openxmlformats.org/officeDocument/2006/relationships/image" Target="../media/image95.wmf"/><Relationship Id="rId7" Type="http://schemas.openxmlformats.org/officeDocument/2006/relationships/control" Target="../activeX/activeX83.xml"/><Relationship Id="rId12" Type="http://schemas.openxmlformats.org/officeDocument/2006/relationships/image" Target="../media/image4.png"/><Relationship Id="rId17" Type="http://schemas.openxmlformats.org/officeDocument/2006/relationships/image" Target="../media/image91.wmf"/><Relationship Id="rId2" Type="http://schemas.openxmlformats.org/officeDocument/2006/relationships/control" Target="../activeX/activeX78.xml"/><Relationship Id="rId16" Type="http://schemas.openxmlformats.org/officeDocument/2006/relationships/image" Target="../media/image90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5.vml"/><Relationship Id="rId6" Type="http://schemas.openxmlformats.org/officeDocument/2006/relationships/control" Target="../activeX/activeX82.xml"/><Relationship Id="rId11" Type="http://schemas.microsoft.com/office/2007/relationships/hdphoto" Target="../media/hdphoto4.wdp"/><Relationship Id="rId5" Type="http://schemas.openxmlformats.org/officeDocument/2006/relationships/control" Target="../activeX/activeX81.xml"/><Relationship Id="rId15" Type="http://schemas.openxmlformats.org/officeDocument/2006/relationships/image" Target="../media/image89.wmf"/><Relationship Id="rId10" Type="http://schemas.openxmlformats.org/officeDocument/2006/relationships/image" Target="../media/image29.png"/><Relationship Id="rId19" Type="http://schemas.openxmlformats.org/officeDocument/2006/relationships/image" Target="../media/image93.wmf"/><Relationship Id="rId4" Type="http://schemas.openxmlformats.org/officeDocument/2006/relationships/control" Target="../activeX/activeX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92.xml"/><Relationship Id="rId13" Type="http://schemas.openxmlformats.org/officeDocument/2006/relationships/image" Target="../media/image98.wmf"/><Relationship Id="rId18" Type="http://schemas.openxmlformats.org/officeDocument/2006/relationships/image" Target="../media/image103.wmf"/><Relationship Id="rId3" Type="http://schemas.openxmlformats.org/officeDocument/2006/relationships/control" Target="../activeX/activeX87.xml"/><Relationship Id="rId7" Type="http://schemas.openxmlformats.org/officeDocument/2006/relationships/control" Target="../activeX/activeX91.xml"/><Relationship Id="rId12" Type="http://schemas.microsoft.com/office/2007/relationships/hdphoto" Target="../media/hdphoto1.wdp"/><Relationship Id="rId17" Type="http://schemas.openxmlformats.org/officeDocument/2006/relationships/image" Target="../media/image102.wmf"/><Relationship Id="rId2" Type="http://schemas.openxmlformats.org/officeDocument/2006/relationships/control" Target="../activeX/activeX86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17.vml"/><Relationship Id="rId6" Type="http://schemas.openxmlformats.org/officeDocument/2006/relationships/control" Target="../activeX/activeX90.xml"/><Relationship Id="rId11" Type="http://schemas.openxmlformats.org/officeDocument/2006/relationships/image" Target="../media/image4.png"/><Relationship Id="rId5" Type="http://schemas.openxmlformats.org/officeDocument/2006/relationships/control" Target="../activeX/activeX89.xml"/><Relationship Id="rId15" Type="http://schemas.openxmlformats.org/officeDocument/2006/relationships/image" Target="../media/image100.wmf"/><Relationship Id="rId10" Type="http://schemas.openxmlformats.org/officeDocument/2006/relationships/image" Target="../media/image72.png"/><Relationship Id="rId19" Type="http://schemas.openxmlformats.org/officeDocument/2006/relationships/image" Target="../media/image104.wmf"/><Relationship Id="rId4" Type="http://schemas.openxmlformats.org/officeDocument/2006/relationships/control" Target="../activeX/activeX8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0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7.wmf"/><Relationship Id="rId3" Type="http://schemas.openxmlformats.org/officeDocument/2006/relationships/control" Target="../activeX/activeX95.xml"/><Relationship Id="rId7" Type="http://schemas.openxmlformats.org/officeDocument/2006/relationships/control" Target="../activeX/activeX99.xml"/><Relationship Id="rId12" Type="http://schemas.openxmlformats.org/officeDocument/2006/relationships/image" Target="../media/image106.wmf"/><Relationship Id="rId17" Type="http://schemas.openxmlformats.org/officeDocument/2006/relationships/image" Target="../media/image111.wmf"/><Relationship Id="rId2" Type="http://schemas.openxmlformats.org/officeDocument/2006/relationships/control" Target="../activeX/activeX94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19.vml"/><Relationship Id="rId6" Type="http://schemas.openxmlformats.org/officeDocument/2006/relationships/control" Target="../activeX/activeX98.xml"/><Relationship Id="rId11" Type="http://schemas.openxmlformats.org/officeDocument/2006/relationships/image" Target="../media/image55.png"/><Relationship Id="rId5" Type="http://schemas.openxmlformats.org/officeDocument/2006/relationships/control" Target="../activeX/activeX97.xml"/><Relationship Id="rId15" Type="http://schemas.openxmlformats.org/officeDocument/2006/relationships/image" Target="../media/image109.wmf"/><Relationship Id="rId10" Type="http://schemas.microsoft.com/office/2007/relationships/hdphoto" Target="../media/hdphoto1.wdp"/><Relationship Id="rId4" Type="http://schemas.openxmlformats.org/officeDocument/2006/relationships/control" Target="../activeX/activeX96.xml"/><Relationship Id="rId9" Type="http://schemas.openxmlformats.org/officeDocument/2006/relationships/image" Target="../media/image4.png"/><Relationship Id="rId14" Type="http://schemas.openxmlformats.org/officeDocument/2006/relationships/image" Target="../media/image10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12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12.xml"/><Relationship Id="rId18" Type="http://schemas.openxmlformats.org/officeDocument/2006/relationships/image" Target="../media/image4.png"/><Relationship Id="rId26" Type="http://schemas.openxmlformats.org/officeDocument/2006/relationships/image" Target="../media/image119.wmf"/><Relationship Id="rId3" Type="http://schemas.openxmlformats.org/officeDocument/2006/relationships/control" Target="../activeX/activeX102.xml"/><Relationship Id="rId21" Type="http://schemas.openxmlformats.org/officeDocument/2006/relationships/image" Target="../media/image114.wmf"/><Relationship Id="rId34" Type="http://schemas.openxmlformats.org/officeDocument/2006/relationships/image" Target="../media/image127.wmf"/><Relationship Id="rId7" Type="http://schemas.openxmlformats.org/officeDocument/2006/relationships/control" Target="../activeX/activeX106.xml"/><Relationship Id="rId12" Type="http://schemas.openxmlformats.org/officeDocument/2006/relationships/control" Target="../activeX/activeX11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8.wmf"/><Relationship Id="rId33" Type="http://schemas.openxmlformats.org/officeDocument/2006/relationships/image" Target="../media/image126.wmf"/><Relationship Id="rId2" Type="http://schemas.openxmlformats.org/officeDocument/2006/relationships/control" Target="../activeX/activeX101.xml"/><Relationship Id="rId16" Type="http://schemas.openxmlformats.org/officeDocument/2006/relationships/control" Target="../activeX/activeX115.xml"/><Relationship Id="rId20" Type="http://schemas.openxmlformats.org/officeDocument/2006/relationships/image" Target="../media/image113.wmf"/><Relationship Id="rId29" Type="http://schemas.openxmlformats.org/officeDocument/2006/relationships/image" Target="../media/image122.wmf"/><Relationship Id="rId1" Type="http://schemas.openxmlformats.org/officeDocument/2006/relationships/vmlDrawing" Target="../drawings/vmlDrawing21.vml"/><Relationship Id="rId6" Type="http://schemas.openxmlformats.org/officeDocument/2006/relationships/control" Target="../activeX/activeX105.xml"/><Relationship Id="rId11" Type="http://schemas.openxmlformats.org/officeDocument/2006/relationships/control" Target="../activeX/activeX110.xml"/><Relationship Id="rId24" Type="http://schemas.openxmlformats.org/officeDocument/2006/relationships/image" Target="../media/image117.wmf"/><Relationship Id="rId32" Type="http://schemas.openxmlformats.org/officeDocument/2006/relationships/image" Target="../media/image125.wmf"/><Relationship Id="rId5" Type="http://schemas.openxmlformats.org/officeDocument/2006/relationships/control" Target="../activeX/activeX104.xml"/><Relationship Id="rId15" Type="http://schemas.openxmlformats.org/officeDocument/2006/relationships/control" Target="../activeX/activeX114.xml"/><Relationship Id="rId23" Type="http://schemas.openxmlformats.org/officeDocument/2006/relationships/image" Target="../media/image116.wmf"/><Relationship Id="rId28" Type="http://schemas.openxmlformats.org/officeDocument/2006/relationships/image" Target="../media/image121.wmf"/><Relationship Id="rId10" Type="http://schemas.openxmlformats.org/officeDocument/2006/relationships/control" Target="../activeX/activeX109.xml"/><Relationship Id="rId19" Type="http://schemas.microsoft.com/office/2007/relationships/hdphoto" Target="../media/hdphoto1.wdp"/><Relationship Id="rId31" Type="http://schemas.openxmlformats.org/officeDocument/2006/relationships/image" Target="../media/image124.wmf"/><Relationship Id="rId4" Type="http://schemas.openxmlformats.org/officeDocument/2006/relationships/control" Target="../activeX/activeX103.xml"/><Relationship Id="rId9" Type="http://schemas.openxmlformats.org/officeDocument/2006/relationships/control" Target="../activeX/activeX108.xml"/><Relationship Id="rId14" Type="http://schemas.openxmlformats.org/officeDocument/2006/relationships/control" Target="../activeX/activeX113.xml"/><Relationship Id="rId22" Type="http://schemas.openxmlformats.org/officeDocument/2006/relationships/image" Target="../media/image115.wmf"/><Relationship Id="rId27" Type="http://schemas.openxmlformats.org/officeDocument/2006/relationships/image" Target="../media/image120.wmf"/><Relationship Id="rId30" Type="http://schemas.openxmlformats.org/officeDocument/2006/relationships/image" Target="../media/image123.wmf"/><Relationship Id="rId8" Type="http://schemas.openxmlformats.org/officeDocument/2006/relationships/control" Target="../activeX/activeX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control" Target="../activeX/activeX13.xml"/><Relationship Id="rId18" Type="http://schemas.openxmlformats.org/officeDocument/2006/relationships/image" Target="../media/image4.png"/><Relationship Id="rId26" Type="http://schemas.openxmlformats.org/officeDocument/2006/relationships/image" Target="../media/image13.wmf"/><Relationship Id="rId3" Type="http://schemas.openxmlformats.org/officeDocument/2006/relationships/control" Target="../activeX/activeX3.xml"/><Relationship Id="rId21" Type="http://schemas.openxmlformats.org/officeDocument/2006/relationships/image" Target="../media/image8.wmf"/><Relationship Id="rId7" Type="http://schemas.openxmlformats.org/officeDocument/2006/relationships/control" Target="../activeX/activeX7.xml"/><Relationship Id="rId12" Type="http://schemas.openxmlformats.org/officeDocument/2006/relationships/control" Target="../activeX/activeX12.xml"/><Relationship Id="rId17" Type="http://schemas.microsoft.com/office/2007/relationships/hdphoto" Target="../media/hdphoto3.wdp"/><Relationship Id="rId25" Type="http://schemas.openxmlformats.org/officeDocument/2006/relationships/image" Target="../media/image12.wmf"/><Relationship Id="rId2" Type="http://schemas.openxmlformats.org/officeDocument/2006/relationships/control" Target="../activeX/activeX2.xml"/><Relationship Id="rId16" Type="http://schemas.openxmlformats.org/officeDocument/2006/relationships/image" Target="../media/image20.png"/><Relationship Id="rId20" Type="http://schemas.openxmlformats.org/officeDocument/2006/relationships/image" Target="../media/image7.wmf"/><Relationship Id="rId29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6.xml"/><Relationship Id="rId11" Type="http://schemas.openxmlformats.org/officeDocument/2006/relationships/control" Target="../activeX/activeX11.xml"/><Relationship Id="rId24" Type="http://schemas.openxmlformats.org/officeDocument/2006/relationships/image" Target="../media/image11.wmf"/><Relationship Id="rId32" Type="http://schemas.openxmlformats.org/officeDocument/2006/relationships/image" Target="../media/image19.wmf"/><Relationship Id="rId5" Type="http://schemas.openxmlformats.org/officeDocument/2006/relationships/control" Target="../activeX/activeX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.wmf"/><Relationship Id="rId28" Type="http://schemas.openxmlformats.org/officeDocument/2006/relationships/image" Target="../media/image15.wmf"/><Relationship Id="rId10" Type="http://schemas.openxmlformats.org/officeDocument/2006/relationships/control" Target="../activeX/activeX10.xml"/><Relationship Id="rId19" Type="http://schemas.microsoft.com/office/2007/relationships/hdphoto" Target="../media/hdphoto1.wdp"/><Relationship Id="rId31" Type="http://schemas.openxmlformats.org/officeDocument/2006/relationships/image" Target="../media/image18.wmf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control" Target="../activeX/activeX14.xml"/><Relationship Id="rId22" Type="http://schemas.openxmlformats.org/officeDocument/2006/relationships/image" Target="../media/image9.wmf"/><Relationship Id="rId27" Type="http://schemas.openxmlformats.org/officeDocument/2006/relationships/image" Target="../media/image14.wmf"/><Relationship Id="rId30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2.xml"/><Relationship Id="rId13" Type="http://schemas.openxmlformats.org/officeDocument/2006/relationships/image" Target="../media/image4.png"/><Relationship Id="rId18" Type="http://schemas.openxmlformats.org/officeDocument/2006/relationships/image" Target="../media/image25.wmf"/><Relationship Id="rId3" Type="http://schemas.openxmlformats.org/officeDocument/2006/relationships/control" Target="../activeX/activeX17.xml"/><Relationship Id="rId21" Type="http://schemas.openxmlformats.org/officeDocument/2006/relationships/image" Target="../media/image28.wmf"/><Relationship Id="rId7" Type="http://schemas.openxmlformats.org/officeDocument/2006/relationships/control" Target="../activeX/activeX21.xml"/><Relationship Id="rId12" Type="http://schemas.openxmlformats.org/officeDocument/2006/relationships/image" Target="../media/image30.jpeg"/><Relationship Id="rId17" Type="http://schemas.openxmlformats.org/officeDocument/2006/relationships/image" Target="../media/image24.wmf"/><Relationship Id="rId2" Type="http://schemas.openxmlformats.org/officeDocument/2006/relationships/control" Target="../activeX/activeX16.xml"/><Relationship Id="rId16" Type="http://schemas.openxmlformats.org/officeDocument/2006/relationships/image" Target="../media/image23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20.xml"/><Relationship Id="rId11" Type="http://schemas.microsoft.com/office/2007/relationships/hdphoto" Target="../media/hdphoto4.wdp"/><Relationship Id="rId5" Type="http://schemas.openxmlformats.org/officeDocument/2006/relationships/control" Target="../activeX/activeX19.xml"/><Relationship Id="rId15" Type="http://schemas.openxmlformats.org/officeDocument/2006/relationships/image" Target="../media/image22.wmf"/><Relationship Id="rId10" Type="http://schemas.openxmlformats.org/officeDocument/2006/relationships/image" Target="../media/image29.png"/><Relationship Id="rId19" Type="http://schemas.openxmlformats.org/officeDocument/2006/relationships/image" Target="../media/image26.wmf"/><Relationship Id="rId4" Type="http://schemas.openxmlformats.org/officeDocument/2006/relationships/control" Target="../activeX/activeX18.xml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3.wmf"/><Relationship Id="rId3" Type="http://schemas.openxmlformats.org/officeDocument/2006/relationships/control" Target="../activeX/activeX25.xml"/><Relationship Id="rId7" Type="http://schemas.microsoft.com/office/2007/relationships/hdphoto" Target="../media/hdphoto5.wdp"/><Relationship Id="rId12" Type="http://schemas.openxmlformats.org/officeDocument/2006/relationships/image" Target="../media/image32.wmf"/><Relationship Id="rId2" Type="http://schemas.openxmlformats.org/officeDocument/2006/relationships/control" Target="../activeX/activeX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control" Target="../activeX/activeX26.xml"/><Relationship Id="rId9" Type="http://schemas.microsoft.com/office/2007/relationships/hdphoto" Target="../media/hdphoto1.wdp"/><Relationship Id="rId1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38.xml"/><Relationship Id="rId18" Type="http://schemas.openxmlformats.org/officeDocument/2006/relationships/image" Target="../media/image4.png"/><Relationship Id="rId26" Type="http://schemas.openxmlformats.org/officeDocument/2006/relationships/image" Target="../media/image42.wmf"/><Relationship Id="rId3" Type="http://schemas.openxmlformats.org/officeDocument/2006/relationships/control" Target="../activeX/activeX28.xml"/><Relationship Id="rId21" Type="http://schemas.openxmlformats.org/officeDocument/2006/relationships/image" Target="../media/image37.wmf"/><Relationship Id="rId34" Type="http://schemas.openxmlformats.org/officeDocument/2006/relationships/image" Target="../media/image50.wmf"/><Relationship Id="rId7" Type="http://schemas.openxmlformats.org/officeDocument/2006/relationships/control" Target="../activeX/activeX32.xml"/><Relationship Id="rId12" Type="http://schemas.openxmlformats.org/officeDocument/2006/relationships/control" Target="../activeX/activeX3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1.wmf"/><Relationship Id="rId33" Type="http://schemas.openxmlformats.org/officeDocument/2006/relationships/image" Target="../media/image49.wmf"/><Relationship Id="rId2" Type="http://schemas.openxmlformats.org/officeDocument/2006/relationships/control" Target="../activeX/activeX27.xml"/><Relationship Id="rId16" Type="http://schemas.openxmlformats.org/officeDocument/2006/relationships/control" Target="../activeX/activeX41.xml"/><Relationship Id="rId20" Type="http://schemas.openxmlformats.org/officeDocument/2006/relationships/image" Target="../media/image36.wmf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31.xml"/><Relationship Id="rId11" Type="http://schemas.openxmlformats.org/officeDocument/2006/relationships/control" Target="../activeX/activeX36.xml"/><Relationship Id="rId24" Type="http://schemas.openxmlformats.org/officeDocument/2006/relationships/image" Target="../media/image40.wmf"/><Relationship Id="rId32" Type="http://schemas.openxmlformats.org/officeDocument/2006/relationships/image" Target="../media/image48.wmf"/><Relationship Id="rId5" Type="http://schemas.openxmlformats.org/officeDocument/2006/relationships/control" Target="../activeX/activeX30.xml"/><Relationship Id="rId15" Type="http://schemas.openxmlformats.org/officeDocument/2006/relationships/control" Target="../activeX/activeX40.xml"/><Relationship Id="rId23" Type="http://schemas.openxmlformats.org/officeDocument/2006/relationships/image" Target="../media/image39.wmf"/><Relationship Id="rId28" Type="http://schemas.openxmlformats.org/officeDocument/2006/relationships/image" Target="../media/image44.wmf"/><Relationship Id="rId10" Type="http://schemas.openxmlformats.org/officeDocument/2006/relationships/control" Target="../activeX/activeX35.xml"/><Relationship Id="rId19" Type="http://schemas.microsoft.com/office/2007/relationships/hdphoto" Target="../media/hdphoto1.wdp"/><Relationship Id="rId31" Type="http://schemas.openxmlformats.org/officeDocument/2006/relationships/image" Target="../media/image47.wmf"/><Relationship Id="rId4" Type="http://schemas.openxmlformats.org/officeDocument/2006/relationships/control" Target="../activeX/activeX29.xml"/><Relationship Id="rId9" Type="http://schemas.openxmlformats.org/officeDocument/2006/relationships/control" Target="../activeX/activeX34.xml"/><Relationship Id="rId14" Type="http://schemas.openxmlformats.org/officeDocument/2006/relationships/control" Target="../activeX/activeX39.xml"/><Relationship Id="rId22" Type="http://schemas.openxmlformats.org/officeDocument/2006/relationships/image" Target="../media/image38.wmf"/><Relationship Id="rId27" Type="http://schemas.openxmlformats.org/officeDocument/2006/relationships/image" Target="../media/image43.wmf"/><Relationship Id="rId30" Type="http://schemas.openxmlformats.org/officeDocument/2006/relationships/image" Target="../media/image46.wmf"/><Relationship Id="rId8" Type="http://schemas.openxmlformats.org/officeDocument/2006/relationships/control" Target="../activeX/activeX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1808" y="4067825"/>
            <a:ext cx="5518066" cy="2268559"/>
          </a:xfrm>
        </p:spPr>
        <p:txBody>
          <a:bodyPr/>
          <a:lstStyle/>
          <a:p>
            <a:r>
              <a:rPr lang="ru-RU" dirty="0" smtClean="0"/>
              <a:t>Обгони инфляцию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2274" y="3532338"/>
            <a:ext cx="5357600" cy="535487"/>
          </a:xfrm>
        </p:spPr>
        <p:txBody>
          <a:bodyPr/>
          <a:lstStyle/>
          <a:p>
            <a:r>
              <a:rPr lang="ru-RU" dirty="0" smtClean="0"/>
              <a:t>Экономическая игра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341"/>
          <a:stretch/>
        </p:blipFill>
        <p:spPr>
          <a:xfrm>
            <a:off x="1597199" y="526880"/>
            <a:ext cx="6020283" cy="2690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461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675" y="902091"/>
            <a:ext cx="9576150" cy="1390389"/>
          </a:xfrm>
        </p:spPr>
        <p:txBody>
          <a:bodyPr>
            <a:normAutofit/>
          </a:bodyPr>
          <a:lstStyle/>
          <a:p>
            <a:r>
              <a:rPr lang="ru-RU" dirty="0" smtClean="0"/>
              <a:t>На работе Задерживают зарплату, Вам срочно необходимо погасить счета на сумму 25 000 рублей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28"/>
          <a:stretch/>
        </p:blipFill>
        <p:spPr>
          <a:xfrm flipH="1">
            <a:off x="2222727" y="2162210"/>
            <a:ext cx="1895716" cy="2737554"/>
          </a:xfrm>
          <a:prstGeom prst="rect">
            <a:avLst/>
          </a:prstGeom>
        </p:spPr>
      </p:pic>
      <p:pic>
        <p:nvPicPr>
          <p:cNvPr id="7372" name="Picture 204" descr="http://clipart.coolclips.com/480/vectors/tf05082/CoolClips_busi124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47" y="2205291"/>
            <a:ext cx="2874105" cy="26944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" r="48171"/>
          <a:stretch/>
        </p:blipFill>
        <p:spPr>
          <a:xfrm flipH="1">
            <a:off x="7609757" y="2275644"/>
            <a:ext cx="1813917" cy="255376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801" name="CommandButton1" r:id="rId2" imgW="3772080" imgH="1019160"/>
        </mc:Choice>
        <mc:Fallback>
          <p:control name="CommandButton1" r:id="rId2" imgW="3772080" imgH="1019160">
            <p:pic>
              <p:nvPicPr>
                <p:cNvPr id="2" name="CommandButton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18500" y="4949867"/>
                  <a:ext cx="3770921" cy="10144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802" name="CommandButton2" r:id="rId3" imgW="3772080" imgH="1019160"/>
        </mc:Choice>
        <mc:Fallback>
          <p:control name="CommandButton2" r:id="rId3" imgW="3772080" imgH="1019160">
            <p:pic>
              <p:nvPicPr>
                <p:cNvPr id="6" name="CommandButton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85125" y="4974920"/>
                  <a:ext cx="3770921" cy="10144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803" name="CommandButton3" r:id="rId4" imgW="2162160" imgH="485640"/>
        </mc:Choice>
        <mc:Fallback>
          <p:control name="CommandButton3" r:id="rId4" imgW="2162160" imgH="485640">
            <p:pic>
              <p:nvPicPr>
                <p:cNvPr id="7" name="CommandButton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75126" y="6202964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804" name="Label1" r:id="rId5" imgW="3686040" imgH="600120"/>
        </mc:Choice>
        <mc:Fallback>
          <p:control name="Label1" r:id="rId5" imgW="3686040" imgH="600120">
            <p:pic>
              <p:nvPicPr>
                <p:cNvPr id="9" name="Label1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090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015" y="450937"/>
            <a:ext cx="9569884" cy="1703540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Если у Вас не хватает наличных средств, то вы можете продать некоторые другие активы (акции).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9049" y="2490526"/>
            <a:ext cx="7796540" cy="3283973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Акции могут стоить или дороже или дешевле начальной стоимости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ru-RU" sz="3200" b="1" dirty="0" smtClean="0">
                <a:solidFill>
                  <a:schemeClr val="bg1"/>
                </a:solidFill>
              </a:rPr>
              <a:t>в данный момент акции стоят 90% от начальной стоимости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Облигации до срока погашения чаще всего дешевле их номинала</a:t>
            </a:r>
            <a:endParaRPr lang="ru-RU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6952" name="CommandButton3" r:id="rId2" imgW="2162160" imgH="485640"/>
        </mc:Choice>
        <mc:Fallback>
          <p:control name="CommandButton3" r:id="rId2" imgW="2162160" imgH="485640">
            <p:pic>
              <p:nvPicPr>
                <p:cNvPr id="4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17046" y="6259808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4086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708" y="664096"/>
            <a:ext cx="10233765" cy="1390389"/>
          </a:xfrm>
        </p:spPr>
        <p:txBody>
          <a:bodyPr>
            <a:normAutofit/>
          </a:bodyPr>
          <a:lstStyle/>
          <a:p>
            <a:r>
              <a:rPr lang="ru-RU" dirty="0" smtClean="0"/>
              <a:t>Брокер предлагает Вам купить акции крупной Российской частной компании работающей на рынке недвижимости на сумму: 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446051" y="1492470"/>
            <a:ext cx="6649543" cy="5198609"/>
            <a:chOff x="4446051" y="1492470"/>
            <a:chExt cx="6649543" cy="5198609"/>
          </a:xfrm>
        </p:grpSpPr>
        <p:pic>
          <p:nvPicPr>
            <p:cNvPr id="16" name="Picture 534" descr="https://pp.userapi.com/c845323/v845323506/121745/Q7uFxGen-5M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4" b="100000" l="0" r="100000">
                          <a14:foregroundMark x1="25231" y1="83871" x2="42462" y2="50230"/>
                          <a14:foregroundMark x1="36923" y1="82181" x2="44154" y2="73886"/>
                          <a14:foregroundMark x1="51846" y1="69739" x2="68923" y2="38863"/>
                          <a14:foregroundMark x1="57692" y1="70046" x2="71692" y2="45315"/>
                          <a14:foregroundMark x1="67231" y1="70814" x2="51385" y2="35791"/>
                          <a14:foregroundMark x1="52462" y1="58833" x2="52462" y2="58833"/>
                          <a14:foregroundMark x1="52462" y1="50538" x2="52462" y2="50538"/>
                          <a14:foregroundMark x1="52769" y1="50845" x2="59385" y2="48387"/>
                          <a14:foregroundMark x1="50769" y1="61137" x2="56615" y2="56682"/>
                          <a14:foregroundMark x1="59077" y1="45776" x2="63846" y2="39478"/>
                          <a14:foregroundMark x1="58000" y1="43011" x2="65538" y2="39939"/>
                          <a14:foregroundMark x1="64154" y1="54685" x2="68923" y2="47005"/>
                          <a14:foregroundMark x1="23846" y1="73579" x2="28462" y2="47773"/>
                          <a14:foregroundMark x1="38308" y1="72504" x2="43538" y2="65591"/>
                          <a14:foregroundMark x1="19385" y1="71889" x2="18462" y2="47773"/>
                          <a14:foregroundMark x1="78923" y1="29493" x2="74154" y2="28111"/>
                          <a14:foregroundMark x1="59385" y1="36098" x2="61077" y2="27496"/>
                          <a14:foregroundMark x1="70000" y1="33333" x2="71385" y2="28879"/>
                          <a14:foregroundMark x1="54615" y1="33641" x2="52769" y2="27496"/>
                          <a14:foregroundMark x1="49692" y1="33333" x2="49385" y2="26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051" y="1492470"/>
              <a:ext cx="4871848" cy="487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72" descr="https://pp.userapi.com/c852024/v852024987/39513/_7Op2IAtty0.jp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3714">
              <a:off x="8894778" y="2815261"/>
              <a:ext cx="2184716" cy="145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50" b="97638" l="0" r="100000">
                          <a14:foregroundMark x1="31200" y1="27559" x2="28000" y2="36745"/>
                          <a14:foregroundMark x1="69400" y1="26509" x2="66600" y2="66929"/>
                          <a14:foregroundMark x1="75200" y1="19948" x2="72400" y2="28609"/>
                          <a14:foregroundMark x1="65400" y1="12336" x2="67400" y2="23097"/>
                          <a14:foregroundMark x1="84200" y1="18373" x2="83000" y2="12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76243" y="4778177"/>
              <a:ext cx="2619351" cy="1912902"/>
            </a:xfrm>
            <a:prstGeom prst="rect">
              <a:avLst/>
            </a:prstGeom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49945" name="OptionButton1" r:id="rId2" imgW="3457440" imgH="561960"/>
        </mc:Choice>
        <mc:Fallback>
          <p:control name="OptionButton1" r:id="rId2" imgW="3457440" imgH="561960">
            <p:pic>
              <p:nvPicPr>
                <p:cNvPr id="5" name="OptionButton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3708" y="2091737"/>
                  <a:ext cx="3457683" cy="5636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946" name="OptionButton2" r:id="rId3" imgW="3457440" imgH="523800"/>
        </mc:Choice>
        <mc:Fallback>
          <p:control name="OptionButton2" r:id="rId3" imgW="3457440" imgH="523800">
            <p:pic>
              <p:nvPicPr>
                <p:cNvPr id="6" name="OptionButton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3707" y="2956034"/>
                  <a:ext cx="3457684" cy="5260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947" name="OptionButton3" r:id="rId4" imgW="3457440" imgH="552600"/>
        </mc:Choice>
        <mc:Fallback>
          <p:control name="OptionButton3" r:id="rId4" imgW="3457440" imgH="552600">
            <p:pic>
              <p:nvPicPr>
                <p:cNvPr id="7" name="OptionButton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3707" y="3707595"/>
                  <a:ext cx="3457685" cy="551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948" name="CommandButton1" r:id="rId5" imgW="1486080" imgH="447840"/>
        </mc:Choice>
        <mc:Fallback>
          <p:control name="CommandButton1" r:id="rId5" imgW="1486080" imgH="447840">
            <p:pic>
              <p:nvPicPr>
                <p:cNvPr id="12" name="CommandButton1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56742" y="4778177"/>
                  <a:ext cx="1484649" cy="4508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949" name="CommandButton2" r:id="rId6" imgW="1486080" imgH="447840"/>
        </mc:Choice>
        <mc:Fallback>
          <p:control name="CommandButton2" r:id="rId6" imgW="1486080" imgH="447840">
            <p:pic>
              <p:nvPicPr>
                <p:cNvPr id="13" name="CommandButton2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3707" y="4778960"/>
                  <a:ext cx="1484649" cy="4500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950" name="Label1" r:id="rId7" imgW="3686040" imgH="600120"/>
        </mc:Choice>
        <mc:Fallback>
          <p:control name="Label1" r:id="rId7" imgW="3686040" imgH="600120">
            <p:pic>
              <p:nvPicPr>
                <p:cNvPr id="14" name="Label1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951" name="CommandButton3" r:id="rId8" imgW="2162160" imgH="485640"/>
        </mc:Choice>
        <mc:Fallback>
          <p:control name="CommandButton3" r:id="rId8" imgW="2162160" imgH="485640">
            <p:pic>
              <p:nvPicPr>
                <p:cNvPr id="18" name="CommandButton3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23014" y="5670776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03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26" y="450937"/>
            <a:ext cx="3012378" cy="8267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Аргументы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945" y="1864225"/>
            <a:ext cx="7796540" cy="3997828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ЗА</a:t>
            </a:r>
            <a:r>
              <a:rPr lang="ru-RU" sz="2800" dirty="0" smtClean="0">
                <a:solidFill>
                  <a:schemeClr val="bg1"/>
                </a:solidFill>
              </a:rPr>
              <a:t>: Хорошая инвестиция, вы можете много выиграть и обогнать инфляцию.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ПРОТИВ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</a:rPr>
              <a:t>Если Вы вложите все средства в эту акции, то Может не хватить денег на остальные вложения.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722" name="CommandButton3" r:id="rId2" imgW="2162160" imgH="485640"/>
        </mc:Choice>
        <mc:Fallback>
          <p:control name="CommandButton3" r:id="rId2" imgW="2162160" imgH="485640">
            <p:pic>
              <p:nvPicPr>
                <p:cNvPr id="4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6942" y="6111807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39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708" y="664096"/>
            <a:ext cx="10233765" cy="1390389"/>
          </a:xfrm>
        </p:spPr>
        <p:txBody>
          <a:bodyPr>
            <a:normAutofit/>
          </a:bodyPr>
          <a:lstStyle/>
          <a:p>
            <a:r>
              <a:rPr lang="ru-RU" dirty="0" smtClean="0"/>
              <a:t>Ваш знакомый предлагает Вам поучаствовать в новом финансовом проекте, который при хороших условиях даст до 40% годовых (отметьте сумму, которую Вы готовы вложить): </a:t>
            </a:r>
            <a:endParaRPr lang="ru-RU" dirty="0"/>
          </a:p>
        </p:txBody>
      </p:sp>
      <p:pic>
        <p:nvPicPr>
          <p:cNvPr id="5647" name="Picture 527" descr="http://cliparts.co/cliparts/LTd/oke/LTdokedpc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97" y="1838128"/>
            <a:ext cx="3526942" cy="47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75" y="2905819"/>
            <a:ext cx="5274927" cy="385225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0966" name="OptionButton1" r:id="rId2" imgW="3457440" imgH="561960"/>
        </mc:Choice>
        <mc:Fallback>
          <p:control name="OptionButton1" r:id="rId2" imgW="3457440" imgH="561960">
            <p:pic>
              <p:nvPicPr>
                <p:cNvPr id="5" name="OptionButton1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3708" y="2091737"/>
                  <a:ext cx="3457683" cy="5636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0967" name="OptionButton2" r:id="rId3" imgW="3457440" imgH="523800"/>
        </mc:Choice>
        <mc:Fallback>
          <p:control name="OptionButton2" r:id="rId3" imgW="3457440" imgH="523800">
            <p:pic>
              <p:nvPicPr>
                <p:cNvPr id="6" name="OptionButton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3708" y="2918456"/>
                  <a:ext cx="3457684" cy="5260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0968" name="OptionButton3" r:id="rId4" imgW="3457440" imgH="552600"/>
        </mc:Choice>
        <mc:Fallback>
          <p:control name="OptionButton3" r:id="rId4" imgW="3457440" imgH="552600">
            <p:pic>
              <p:nvPicPr>
                <p:cNvPr id="7" name="OptionButton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3707" y="3707595"/>
                  <a:ext cx="3457685" cy="551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0969" name="CommandButton1" r:id="rId5" imgW="1486080" imgH="447840"/>
        </mc:Choice>
        <mc:Fallback>
          <p:control name="CommandButton1" r:id="rId5" imgW="1486080" imgH="447840">
            <p:pic>
              <p:nvPicPr>
                <p:cNvPr id="12" name="CommandButton1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6078" y="4740709"/>
                  <a:ext cx="1484649" cy="4508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0970" name="CommandButton2" r:id="rId6" imgW="1486080" imgH="447840"/>
        </mc:Choice>
        <mc:Fallback>
          <p:control name="CommandButton2" r:id="rId6" imgW="1486080" imgH="447840">
            <p:pic>
              <p:nvPicPr>
                <p:cNvPr id="13" name="CommandButton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3707" y="4740709"/>
                  <a:ext cx="1484649" cy="4500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0971" name="Label1" r:id="rId7" imgW="3686040" imgH="600120"/>
        </mc:Choice>
        <mc:Fallback>
          <p:control name="Label1" r:id="rId7" imgW="3686040" imgH="600120">
            <p:pic>
              <p:nvPicPr>
                <p:cNvPr id="14" name="Label1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0972" name="CommandButton3" r:id="rId8" imgW="2162160" imgH="476280"/>
        </mc:Choice>
        <mc:Fallback>
          <p:control name="CommandButton3" r:id="rId8" imgW="2162160" imgH="476280">
            <p:pic>
              <p:nvPicPr>
                <p:cNvPr id="18" name="CommandButton3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60561" y="5647843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62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26" y="450937"/>
            <a:ext cx="3012378" cy="8267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Аргументы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945" y="1864225"/>
            <a:ext cx="7796540" cy="39978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ЗА</a:t>
            </a:r>
            <a:r>
              <a:rPr lang="ru-RU" sz="2800" dirty="0" smtClean="0">
                <a:solidFill>
                  <a:schemeClr val="bg1"/>
                </a:solidFill>
              </a:rPr>
              <a:t>: Хороший шанс заработать.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ПРОТИВ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</a:rPr>
              <a:t>Бизнес может разориться и принести только убытки.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746" name="CommandButton3" r:id="rId2" imgW="2162160" imgH="485640"/>
        </mc:Choice>
        <mc:Fallback>
          <p:control name="CommandButton3" r:id="rId2" imgW="2162160" imgH="485640">
            <p:pic>
              <p:nvPicPr>
                <p:cNvPr id="4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6942" y="6111807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867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10" y="283453"/>
            <a:ext cx="6181462" cy="655807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Отчет по 2 году: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341"/>
          <a:stretch/>
        </p:blipFill>
        <p:spPr>
          <a:xfrm>
            <a:off x="3493806" y="4606823"/>
            <a:ext cx="4755672" cy="21256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415580" y="288886"/>
            <a:ext cx="2189834" cy="62987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В этом году акции </a:t>
            </a:r>
            <a:r>
              <a:rPr lang="ru-RU" sz="2400" dirty="0">
                <a:solidFill>
                  <a:schemeClr val="bg1"/>
                </a:solidFill>
              </a:rPr>
              <a:t>крупной Российской </a:t>
            </a:r>
            <a:r>
              <a:rPr lang="ru-RU" sz="2400" b="1" dirty="0">
                <a:solidFill>
                  <a:schemeClr val="bg1"/>
                </a:solidFill>
              </a:rPr>
              <a:t>государственной</a:t>
            </a:r>
            <a:r>
              <a:rPr lang="ru-RU" sz="2400" dirty="0">
                <a:solidFill>
                  <a:schemeClr val="bg1"/>
                </a:solidFill>
              </a:rPr>
              <a:t> компании</a:t>
            </a:r>
            <a:r>
              <a:rPr lang="ru-RU" sz="2400" dirty="0" smtClean="0">
                <a:solidFill>
                  <a:schemeClr val="bg1"/>
                </a:solidFill>
              </a:rPr>
              <a:t> упали в цене и стали стоить на 10% больше начальной стоимости.</a:t>
            </a:r>
          </a:p>
          <a:p>
            <a:pPr algn="l"/>
            <a:r>
              <a:rPr lang="ru-RU" sz="2400" dirty="0">
                <a:solidFill>
                  <a:schemeClr val="bg1"/>
                </a:solidFill>
              </a:rPr>
              <a:t>акции крупной Российской </a:t>
            </a:r>
            <a:r>
              <a:rPr lang="ru-RU" sz="2400" b="1" dirty="0" smtClean="0">
                <a:solidFill>
                  <a:schemeClr val="bg1"/>
                </a:solidFill>
              </a:rPr>
              <a:t>не государственной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компании </a:t>
            </a:r>
            <a:r>
              <a:rPr lang="ru-RU" sz="2400" dirty="0" smtClean="0">
                <a:solidFill>
                  <a:schemeClr val="bg1"/>
                </a:solidFill>
              </a:rPr>
              <a:t>выросли в цене  и </a:t>
            </a:r>
            <a:r>
              <a:rPr lang="ru-RU" sz="2400" dirty="0">
                <a:solidFill>
                  <a:schemeClr val="bg1"/>
                </a:solidFill>
              </a:rPr>
              <a:t>стали стоить на </a:t>
            </a:r>
            <a:r>
              <a:rPr lang="ru-RU" sz="2400" dirty="0" smtClean="0">
                <a:solidFill>
                  <a:schemeClr val="bg1"/>
                </a:solidFill>
              </a:rPr>
              <a:t>25% </a:t>
            </a:r>
            <a:r>
              <a:rPr lang="ru-RU" sz="2400" dirty="0">
                <a:solidFill>
                  <a:schemeClr val="bg1"/>
                </a:solidFill>
              </a:rPr>
              <a:t>больше начальной стоимости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Финансовый проект разорился, вы потеряли вложенные в него деньги.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Инфляция достигла 18%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smtClean="0">
                <a:solidFill>
                  <a:schemeClr val="bg1"/>
                </a:solidFill>
              </a:rPr>
              <a:t>Проценты по депозиту прибавляются к наличной сумме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l"/>
            <a:endParaRPr lang="ru-RU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49" name="CommandButton3" r:id="rId2" imgW="2743200" imgH="581040"/>
        </mc:Choice>
        <mc:Fallback>
          <p:control name="CommandButton3" r:id="rId2" imgW="2743200" imgH="581040">
            <p:pic>
              <p:nvPicPr>
                <p:cNvPr id="25" name="CommandButton3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30225" y="6080309"/>
                  <a:ext cx="2743200" cy="58477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0" name="Label1" r:id="rId3" imgW="3772080" imgH="390600"/>
        </mc:Choice>
        <mc:Fallback>
          <p:control name="Label1" r:id="rId3" imgW="3772080" imgH="390600">
            <p:pic>
              <p:nvPicPr>
                <p:cNvPr id="27" name="Label1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6038" y="1161928"/>
                  <a:ext cx="377033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1" name="Label2" r:id="rId4" imgW="3772080" imgH="390600"/>
        </mc:Choice>
        <mc:Fallback>
          <p:control name="Label2" r:id="rId4" imgW="3772080" imgH="390600">
            <p:pic>
              <p:nvPicPr>
                <p:cNvPr id="28" name="Label2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06038" y="2538725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2" name="Label3" r:id="rId5" imgW="3772080" imgH="390600"/>
        </mc:Choice>
        <mc:Fallback>
          <p:control name="Label3" r:id="rId5" imgW="3772080" imgH="390600">
            <p:pic>
              <p:nvPicPr>
                <p:cNvPr id="29" name="Label3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6038" y="2979943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3" name="Label4" r:id="rId6" imgW="3772080" imgH="390600"/>
        </mc:Choice>
        <mc:Fallback>
          <p:control name="Label4" r:id="rId6" imgW="3772080" imgH="390600">
            <p:pic>
              <p:nvPicPr>
                <p:cNvPr id="30" name="Label4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06038" y="3402790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4" name="Label5" r:id="rId7" imgW="1781280" imgH="390600"/>
        </mc:Choice>
        <mc:Fallback>
          <p:control name="Label5" r:id="rId7" imgW="1781280" imgH="390600">
            <p:pic>
              <p:nvPicPr>
                <p:cNvPr id="31" name="Label5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58226" y="1161928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5" name="Label6" r:id="rId8" imgW="1781280" imgH="390600"/>
        </mc:Choice>
        <mc:Fallback>
          <p:control name="Label6" r:id="rId8" imgW="1781280" imgH="390600">
            <p:pic>
              <p:nvPicPr>
                <p:cNvPr id="32" name="Label6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58226" y="2551250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6" name="Label7" r:id="rId9" imgW="1781280" imgH="390600"/>
        </mc:Choice>
        <mc:Fallback>
          <p:control name="Label7" r:id="rId9" imgW="1781280" imgH="390600">
            <p:pic>
              <p:nvPicPr>
                <p:cNvPr id="33" name="Label7"/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58226" y="2983998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7" name="Label8" r:id="rId10" imgW="1781280" imgH="390600"/>
        </mc:Choice>
        <mc:Fallback>
          <p:control name="Label8" r:id="rId10" imgW="1781280" imgH="390600">
            <p:pic>
              <p:nvPicPr>
                <p:cNvPr id="34" name="Label8"/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58226" y="3410900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8" name="Label9" r:id="rId11" imgW="3772080" imgH="457200"/>
        </mc:Choice>
        <mc:Fallback>
          <p:control name="Label9" r:id="rId11" imgW="3772080" imgH="457200">
            <p:pic>
              <p:nvPicPr>
                <p:cNvPr id="35" name="Label9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6038" y="2040044"/>
                  <a:ext cx="3770335" cy="45947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59" name="Label10" r:id="rId12" imgW="1781280" imgH="447840"/>
        </mc:Choice>
        <mc:Fallback>
          <p:control name="Label10" r:id="rId12" imgW="1781280" imgH="447840">
            <p:pic>
              <p:nvPicPr>
                <p:cNvPr id="36" name="Label10"/>
                <p:cNvPicPr>
                  <a:picLocks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58227" y="2065096"/>
                  <a:ext cx="1784524" cy="4468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60" name="Label11" r:id="rId13" imgW="3914640" imgH="676440"/>
        </mc:Choice>
        <mc:Fallback>
          <p:control name="Label11" r:id="rId13" imgW="3914640" imgH="676440">
            <p:pic>
              <p:nvPicPr>
                <p:cNvPr id="37" name="Label11"/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58226" y="3918434"/>
                  <a:ext cx="3914383" cy="67586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61" name="Label12" r:id="rId14" imgW="3772080" imgH="390600"/>
        </mc:Choice>
        <mc:Fallback>
          <p:control name="Label12" r:id="rId14" imgW="3772080" imgH="390600">
            <p:pic>
              <p:nvPicPr>
                <p:cNvPr id="38" name="Label12"/>
                <p:cNvPicPr>
                  <a:picLocks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06038" y="1602658"/>
                  <a:ext cx="377033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62" name="Label13" r:id="rId15" imgW="1781280" imgH="390600"/>
        </mc:Choice>
        <mc:Fallback>
          <p:control name="Label13" r:id="rId15" imgW="1781280" imgH="390600">
            <p:pic>
              <p:nvPicPr>
                <p:cNvPr id="39" name="Label13"/>
                <p:cNvPicPr>
                  <a:picLocks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58226" y="1615184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463" name="Label14" r:id="rId16" imgW="3895560" imgH="666720"/>
        </mc:Choice>
        <mc:Fallback>
          <p:control name="Label14" r:id="rId16" imgW="3895560" imgH="666720">
            <p:pic>
              <p:nvPicPr>
                <p:cNvPr id="40" name="Label14"/>
                <p:cNvPicPr>
                  <a:picLocks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80910" y="3923830"/>
                  <a:ext cx="3895461" cy="6704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278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708" y="664096"/>
            <a:ext cx="10233765" cy="1390389"/>
          </a:xfrm>
        </p:spPr>
        <p:txBody>
          <a:bodyPr>
            <a:normAutofit/>
          </a:bodyPr>
          <a:lstStyle/>
          <a:p>
            <a:r>
              <a:rPr lang="ru-RU" dirty="0" smtClean="0"/>
              <a:t>Брокер предлагает вам купить облигации Российской компании, которой принадлежит крупная сеть супермаркетов сроком на 1 год, приносящие ежегодный доход 30% годовых (отметьте сумму, которую Вы готовы потратить): </a:t>
            </a:r>
            <a:endParaRPr lang="ru-RU" dirty="0"/>
          </a:p>
        </p:txBody>
      </p:sp>
      <p:pic>
        <p:nvPicPr>
          <p:cNvPr id="15" name="Picture 534" descr="https://pp.userapi.com/c845323/v845323506/121745/Q7uFxGen-5M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4" b="100000" l="0" r="100000">
                        <a14:foregroundMark x1="25231" y1="83871" x2="42462" y2="50230"/>
                        <a14:foregroundMark x1="36923" y1="82181" x2="44154" y2="73886"/>
                        <a14:foregroundMark x1="51846" y1="69739" x2="68923" y2="38863"/>
                        <a14:foregroundMark x1="57692" y1="70046" x2="71692" y2="45315"/>
                        <a14:foregroundMark x1="67231" y1="70814" x2="51385" y2="35791"/>
                        <a14:foregroundMark x1="52462" y1="58833" x2="52462" y2="58833"/>
                        <a14:foregroundMark x1="52462" y1="50538" x2="52462" y2="50538"/>
                        <a14:foregroundMark x1="52769" y1="50845" x2="59385" y2="48387"/>
                        <a14:foregroundMark x1="50769" y1="61137" x2="56615" y2="56682"/>
                        <a14:foregroundMark x1="59077" y1="45776" x2="63846" y2="39478"/>
                        <a14:foregroundMark x1="58000" y1="43011" x2="65538" y2="39939"/>
                        <a14:foregroundMark x1="64154" y1="54685" x2="68923" y2="47005"/>
                        <a14:foregroundMark x1="23846" y1="73579" x2="28462" y2="47773"/>
                        <a14:foregroundMark x1="38308" y1="72504" x2="43538" y2="65591"/>
                        <a14:foregroundMark x1="19385" y1="71889" x2="18462" y2="47773"/>
                        <a14:foregroundMark x1="78923" y1="29493" x2="74154" y2="28111"/>
                        <a14:foregroundMark x1="59385" y1="36098" x2="61077" y2="27496"/>
                        <a14:foregroundMark x1="70000" y1="33333" x2="71385" y2="28879"/>
                        <a14:foregroundMark x1="54615" y1="33641" x2="52769" y2="27496"/>
                        <a14:foregroundMark x1="49692" y1="33333" x2="49385" y2="26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20" y="1505916"/>
            <a:ext cx="4871848" cy="48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94" y="4636661"/>
            <a:ext cx="2619352" cy="1912902"/>
          </a:xfrm>
          <a:prstGeom prst="rect">
            <a:avLst/>
          </a:prstGeom>
        </p:spPr>
      </p:pic>
      <p:pic>
        <p:nvPicPr>
          <p:cNvPr id="6696" name="Picture 552" descr="https://obankax.com/wp-content/uploads/2017/11/inx960x64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356">
            <a:off x="6048523" y="3404576"/>
            <a:ext cx="1420719" cy="9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8977" name="OptionButton1" r:id="rId2" imgW="3457440" imgH="561960"/>
        </mc:Choice>
        <mc:Fallback>
          <p:control name="OptionButton1" r:id="rId2" imgW="3457440" imgH="561960">
            <p:pic>
              <p:nvPicPr>
                <p:cNvPr id="5" name="OptionButton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3708" y="2091737"/>
                  <a:ext cx="3457683" cy="5636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8978" name="OptionButton2" r:id="rId3" imgW="3457440" imgH="523800"/>
        </mc:Choice>
        <mc:Fallback>
          <p:control name="OptionButton2" r:id="rId3" imgW="3457440" imgH="523800">
            <p:pic>
              <p:nvPicPr>
                <p:cNvPr id="6" name="OptionButton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3708" y="2918456"/>
                  <a:ext cx="3457684" cy="5260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8979" name="OptionButton3" r:id="rId4" imgW="3457440" imgH="552600"/>
        </mc:Choice>
        <mc:Fallback>
          <p:control name="OptionButton3" r:id="rId4" imgW="3457440" imgH="552600">
            <p:pic>
              <p:nvPicPr>
                <p:cNvPr id="7" name="OptionButton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3707" y="3707595"/>
                  <a:ext cx="3457685" cy="551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8980" name="CommandButton1" r:id="rId5" imgW="1486080" imgH="447840"/>
        </mc:Choice>
        <mc:Fallback>
          <p:control name="CommandButton1" r:id="rId5" imgW="1486080" imgH="447840">
            <p:pic>
              <p:nvPicPr>
                <p:cNvPr id="12" name="CommandButton1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93821" y="4859316"/>
                  <a:ext cx="1484649" cy="4508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8981" name="CommandButton2" r:id="rId6" imgW="1486080" imgH="447840"/>
        </mc:Choice>
        <mc:Fallback>
          <p:control name="CommandButton2" r:id="rId6" imgW="1486080" imgH="447840">
            <p:pic>
              <p:nvPicPr>
                <p:cNvPr id="13" name="CommandButton2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0786" y="4860099"/>
                  <a:ext cx="1484649" cy="4500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8982" name="Label1" r:id="rId7" imgW="3686040" imgH="600120"/>
        </mc:Choice>
        <mc:Fallback>
          <p:control name="Label1" r:id="rId7" imgW="3686040" imgH="600120">
            <p:pic>
              <p:nvPicPr>
                <p:cNvPr id="14" name="Label1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8983" name="CommandButton3" r:id="rId8" imgW="2162160" imgH="485640"/>
        </mc:Choice>
        <mc:Fallback>
          <p:control name="CommandButton3" r:id="rId8" imgW="2162160" imgH="485640">
            <p:pic>
              <p:nvPicPr>
                <p:cNvPr id="18" name="CommandButton3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89199" y="5768018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394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26" y="450937"/>
            <a:ext cx="3012378" cy="8267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Аргументы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945" y="1864225"/>
            <a:ext cx="7796540" cy="3997828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ЗА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>Хорошая инвестиция, вы можете много выиграть и обогнать инфляцию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ПРОТИВ</a:t>
            </a:r>
            <a:r>
              <a:rPr lang="ru-RU" sz="2800" dirty="0">
                <a:solidFill>
                  <a:schemeClr val="bg1"/>
                </a:solidFill>
              </a:rPr>
              <a:t>: Если Вы вложите все средства в эту акции, то Может не хватить денег на остальные </a:t>
            </a:r>
            <a:r>
              <a:rPr lang="ru-RU" sz="2800" dirty="0" smtClean="0">
                <a:solidFill>
                  <a:schemeClr val="bg1"/>
                </a:solidFill>
              </a:rPr>
              <a:t>вложения.</a:t>
            </a:r>
            <a:endParaRPr lang="ru-RU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770" name="CommandButton3" r:id="rId2" imgW="2162160" imgH="485640"/>
        </mc:Choice>
        <mc:Fallback>
          <p:control name="CommandButton3" r:id="rId2" imgW="2162160" imgH="485640">
            <p:pic>
              <p:nvPicPr>
                <p:cNvPr id="4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6942" y="6111807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496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708" y="664096"/>
            <a:ext cx="10233765" cy="1390389"/>
          </a:xfrm>
        </p:spPr>
        <p:txBody>
          <a:bodyPr>
            <a:normAutofit/>
          </a:bodyPr>
          <a:lstStyle/>
          <a:p>
            <a:r>
              <a:rPr lang="ru-RU" dirty="0" smtClean="0"/>
              <a:t>Ваш коллега предлагает Вам инвестировать в новый интернет-проект, который при хороших условиях даст до 70% годовых (отметьте сумму, которую Вы готовы вложить): </a:t>
            </a:r>
            <a:endParaRPr lang="ru-RU" dirty="0"/>
          </a:p>
        </p:txBody>
      </p:sp>
      <p:pic>
        <p:nvPicPr>
          <p:cNvPr id="5647" name="Picture 527" descr="http://cliparts.co/cliparts/LTd/oke/LTdokedpc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97" y="1838128"/>
            <a:ext cx="3526942" cy="47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75" y="2905819"/>
            <a:ext cx="5274927" cy="385225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5892" name="OptionButton1" r:id="rId2" imgW="3457440" imgH="561960"/>
        </mc:Choice>
        <mc:Fallback>
          <p:control name="OptionButton1" r:id="rId2" imgW="3457440" imgH="561960">
            <p:pic>
              <p:nvPicPr>
                <p:cNvPr id="5" name="OptionButton1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3708" y="2091737"/>
                  <a:ext cx="3457683" cy="5636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893" name="OptionButton2" r:id="rId3" imgW="3457440" imgH="523800"/>
        </mc:Choice>
        <mc:Fallback>
          <p:control name="OptionButton2" r:id="rId3" imgW="3457440" imgH="523800">
            <p:pic>
              <p:nvPicPr>
                <p:cNvPr id="6" name="OptionButton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3708" y="2918456"/>
                  <a:ext cx="3457684" cy="5260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894" name="OptionButton3" r:id="rId4" imgW="3457440" imgH="552600"/>
        </mc:Choice>
        <mc:Fallback>
          <p:control name="OptionButton3" r:id="rId4" imgW="3457440" imgH="552600">
            <p:pic>
              <p:nvPicPr>
                <p:cNvPr id="7" name="OptionButton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3707" y="3707595"/>
                  <a:ext cx="3457685" cy="551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895" name="CommandButton1" r:id="rId5" imgW="1486080" imgH="447840"/>
        </mc:Choice>
        <mc:Fallback>
          <p:control name="CommandButton1" r:id="rId5" imgW="1486080" imgH="447840">
            <p:pic>
              <p:nvPicPr>
                <p:cNvPr id="12" name="CommandButton1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56742" y="4859316"/>
                  <a:ext cx="1484649" cy="4508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896" name="CommandButton2" r:id="rId6" imgW="1486080" imgH="447840"/>
        </mc:Choice>
        <mc:Fallback>
          <p:control name="CommandButton2" r:id="rId6" imgW="1486080" imgH="447840">
            <p:pic>
              <p:nvPicPr>
                <p:cNvPr id="13" name="CommandButton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3707" y="4860099"/>
                  <a:ext cx="1484649" cy="4500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897" name="Label1" r:id="rId7" imgW="3686040" imgH="600120"/>
        </mc:Choice>
        <mc:Fallback>
          <p:control name="Label1" r:id="rId7" imgW="3686040" imgH="600120">
            <p:pic>
              <p:nvPicPr>
                <p:cNvPr id="14" name="Label1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898" name="CommandButton3" r:id="rId8" imgW="2162160" imgH="485640"/>
        </mc:Choice>
        <mc:Fallback>
          <p:control name="CommandButton3" r:id="rId8" imgW="2162160" imgH="485640">
            <p:pic>
              <p:nvPicPr>
                <p:cNvPr id="18" name="CommandButton3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60561" y="5786130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119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0" y="0"/>
            <a:ext cx="7553712" cy="5755928"/>
          </a:xfrm>
          <a:prstGeom prst="rect">
            <a:avLst/>
          </a:prstGeom>
        </p:spPr>
      </p:pic>
      <p:pic>
        <p:nvPicPr>
          <p:cNvPr id="9218" name="Picture 2" descr="http://clipart.coolclips.com/480/vectors/tf05370/CoolClips_vc108691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89" y="3590457"/>
            <a:ext cx="2535547" cy="27288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6702010" y="4520998"/>
            <a:ext cx="4146117" cy="1656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Играть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19968" y="1921234"/>
            <a:ext cx="4910203" cy="1913459"/>
          </a:xfrm>
          <a:prstGeom prst="round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Знакомьтесь, это начинающие инвесторы – Саша и Маша!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Помогите им обогнать инфляцию и получить прибыль!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26" y="450937"/>
            <a:ext cx="3012378" cy="8267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Аргументы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945" y="1864225"/>
            <a:ext cx="7796540" cy="39978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ЗА</a:t>
            </a:r>
            <a:r>
              <a:rPr lang="ru-RU" sz="2800" dirty="0" smtClean="0">
                <a:solidFill>
                  <a:schemeClr val="bg1"/>
                </a:solidFill>
              </a:rPr>
              <a:t>: Хороший шанс заработать.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ПРОТИВ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</a:rPr>
              <a:t>Бизнес может разориться и принести только убытки.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4906" name="CommandButton3" r:id="rId2" imgW="2162160" imgH="485640"/>
        </mc:Choice>
        <mc:Fallback>
          <p:control name="CommandButton3" r:id="rId2" imgW="2162160" imgH="485640">
            <p:pic>
              <p:nvPicPr>
                <p:cNvPr id="4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6942" y="6111807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67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675" y="902091"/>
            <a:ext cx="9576150" cy="1390389"/>
          </a:xfrm>
        </p:spPr>
        <p:txBody>
          <a:bodyPr>
            <a:normAutofit/>
          </a:bodyPr>
          <a:lstStyle/>
          <a:p>
            <a:r>
              <a:rPr lang="ru-RU" dirty="0" smtClean="0"/>
              <a:t>На работе Задерживают зарплату, Вам срочно необходимо погасить счета на сумму 25 000 рублей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28"/>
          <a:stretch/>
        </p:blipFill>
        <p:spPr>
          <a:xfrm flipH="1">
            <a:off x="4171639" y="2719519"/>
            <a:ext cx="1895716" cy="2737554"/>
          </a:xfrm>
          <a:prstGeom prst="rect">
            <a:avLst/>
          </a:prstGeom>
        </p:spPr>
      </p:pic>
      <p:pic>
        <p:nvPicPr>
          <p:cNvPr id="7372" name="Picture 204" descr="http://clipart.coolclips.com/480/vectors/tf05082/CoolClips_busi124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45" y="2053719"/>
            <a:ext cx="2874105" cy="26944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" r="48171"/>
          <a:stretch/>
        </p:blipFill>
        <p:spPr>
          <a:xfrm flipH="1">
            <a:off x="9904026" y="2903308"/>
            <a:ext cx="1813917" cy="255376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3836" name="CommandButton1" r:id="rId2" imgW="3772080" imgH="1019160"/>
        </mc:Choice>
        <mc:Fallback>
          <p:control name="CommandButton1" r:id="rId2" imgW="3772080" imgH="1019160">
            <p:pic>
              <p:nvPicPr>
                <p:cNvPr id="2" name="CommandButton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80922" y="4949866"/>
                  <a:ext cx="3770921" cy="10144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837" name="CommandButton2" r:id="rId3" imgW="4086360" imgH="542880"/>
        </mc:Choice>
        <mc:Fallback>
          <p:control name="CommandButton2" r:id="rId3" imgW="4086360" imgH="542880">
            <p:pic>
              <p:nvPicPr>
                <p:cNvPr id="6" name="CommandButton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4968" y="3769614"/>
                  <a:ext cx="4086403" cy="5384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838" name="CommandButton3" r:id="rId4" imgW="2162160" imgH="485640"/>
        </mc:Choice>
        <mc:Fallback>
          <p:control name="CommandButton3" r:id="rId4" imgW="2162160" imgH="485640">
            <p:pic>
              <p:nvPicPr>
                <p:cNvPr id="7" name="CommandButton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03800" y="6225326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839" name="Label1" r:id="rId5" imgW="3686040" imgH="600120"/>
        </mc:Choice>
        <mc:Fallback>
          <p:control name="Label1" r:id="rId5" imgW="3686040" imgH="600120">
            <p:pic>
              <p:nvPicPr>
                <p:cNvPr id="9" name="Label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840" name="CommandButton4" r:id="rId6" imgW="4086360" imgH="542880"/>
        </mc:Choice>
        <mc:Fallback>
          <p:control name="CommandButton4" r:id="rId6" imgW="4086360" imgH="542880">
            <p:pic>
              <p:nvPicPr>
                <p:cNvPr id="12" name="CommandButton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4967" y="4515504"/>
                  <a:ext cx="4086403" cy="5384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841" name="CommandButton5" r:id="rId7" imgW="4086360" imgH="542880"/>
        </mc:Choice>
        <mc:Fallback>
          <p:control name="CommandButton5" r:id="rId7" imgW="4086360" imgH="542880">
            <p:pic>
              <p:nvPicPr>
                <p:cNvPr id="13" name="CommandButton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4968" y="5262753"/>
                  <a:ext cx="4086403" cy="53840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995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015" y="450937"/>
            <a:ext cx="9569884" cy="1703540"/>
          </a:xfrm>
          <a:solidFill>
            <a:schemeClr val="accent1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Если у Вас не хватает наличных средств, то вы можете продать некоторые другие активы (акции, облигации).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9049" y="2490526"/>
            <a:ext cx="7796540" cy="328397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Акции могут стоить или дороже или дешевле начальной стоимости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Облигации до срока погашения чаще всего дешевле их номинала</a:t>
            </a:r>
            <a:endParaRPr lang="ru-RU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698" name="CommandButton3" r:id="rId2" imgW="2162160" imgH="485640"/>
        </mc:Choice>
        <mc:Fallback>
          <p:control name="CommandButton3" r:id="rId2" imgW="2162160" imgH="485640">
            <p:pic>
              <p:nvPicPr>
                <p:cNvPr id="4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17046" y="6259808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40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10" y="283453"/>
            <a:ext cx="6181462" cy="655807"/>
          </a:xfrm>
          <a:solidFill>
            <a:schemeClr val="accent1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Результаты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по итогам 3 лет: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341"/>
          <a:stretch/>
        </p:blipFill>
        <p:spPr>
          <a:xfrm>
            <a:off x="3493806" y="4606823"/>
            <a:ext cx="4755672" cy="21256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415580" y="288886"/>
            <a:ext cx="2189834" cy="62987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В этом году акции </a:t>
            </a:r>
            <a:r>
              <a:rPr lang="ru-RU" sz="2400" dirty="0">
                <a:solidFill>
                  <a:schemeClr val="bg1"/>
                </a:solidFill>
              </a:rPr>
              <a:t>крупной Российской </a:t>
            </a:r>
            <a:r>
              <a:rPr lang="ru-RU" sz="2400" b="1" dirty="0">
                <a:solidFill>
                  <a:schemeClr val="bg1"/>
                </a:solidFill>
              </a:rPr>
              <a:t>государственной</a:t>
            </a:r>
            <a:r>
              <a:rPr lang="ru-RU" sz="2400" dirty="0">
                <a:solidFill>
                  <a:schemeClr val="bg1"/>
                </a:solidFill>
              </a:rPr>
              <a:t> компании</a:t>
            </a:r>
            <a:r>
              <a:rPr lang="ru-RU" sz="2400" dirty="0" smtClean="0">
                <a:solidFill>
                  <a:schemeClr val="bg1"/>
                </a:solidFill>
              </a:rPr>
              <a:t> упали в цене и стали стоить на 10% меньше начальной стоимости.</a:t>
            </a:r>
          </a:p>
          <a:p>
            <a:pPr algn="l"/>
            <a:r>
              <a:rPr lang="ru-RU" sz="2400" dirty="0">
                <a:solidFill>
                  <a:schemeClr val="bg1"/>
                </a:solidFill>
              </a:rPr>
              <a:t>акции крупной Российской </a:t>
            </a:r>
            <a:r>
              <a:rPr lang="ru-RU" sz="2400" b="1" dirty="0" smtClean="0">
                <a:solidFill>
                  <a:schemeClr val="bg1"/>
                </a:solidFill>
              </a:rPr>
              <a:t>не государственной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компании </a:t>
            </a:r>
            <a:r>
              <a:rPr lang="ru-RU" sz="2400" dirty="0" smtClean="0">
                <a:solidFill>
                  <a:schemeClr val="bg1"/>
                </a:solidFill>
              </a:rPr>
              <a:t>выросли в цене  и </a:t>
            </a:r>
            <a:r>
              <a:rPr lang="ru-RU" sz="2400" dirty="0">
                <a:solidFill>
                  <a:schemeClr val="bg1"/>
                </a:solidFill>
              </a:rPr>
              <a:t>стали стоить на </a:t>
            </a:r>
            <a:r>
              <a:rPr lang="ru-RU" sz="2400" dirty="0" smtClean="0">
                <a:solidFill>
                  <a:schemeClr val="bg1"/>
                </a:solidFill>
              </a:rPr>
              <a:t>35% </a:t>
            </a:r>
            <a:r>
              <a:rPr lang="ru-RU" sz="2400" dirty="0">
                <a:solidFill>
                  <a:schemeClr val="bg1"/>
                </a:solidFill>
              </a:rPr>
              <a:t>больше начальной стоимости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Облигации принесли доход 30%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Интернет-проект принес хороший доход 70%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Инфляция достигла 11%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ru-RU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8884" name="CommandButton3" r:id="rId2" imgW="2743200" imgH="581040"/>
        </mc:Choice>
        <mc:Fallback>
          <p:control name="CommandButton3" r:id="rId2" imgW="2743200" imgH="581040">
            <p:pic>
              <p:nvPicPr>
                <p:cNvPr id="25" name="CommandButton3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30225" y="6080309"/>
                  <a:ext cx="2743200" cy="58477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85" name="Label1" r:id="rId3" imgW="3772080" imgH="390600"/>
        </mc:Choice>
        <mc:Fallback>
          <p:control name="Label1" r:id="rId3" imgW="3772080" imgH="390600">
            <p:pic>
              <p:nvPicPr>
                <p:cNvPr id="27" name="Label1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6038" y="1161928"/>
                  <a:ext cx="377033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86" name="Label2" r:id="rId4" imgW="3772080" imgH="390600"/>
        </mc:Choice>
        <mc:Fallback>
          <p:control name="Label2" r:id="rId4" imgW="3772080" imgH="390600">
            <p:pic>
              <p:nvPicPr>
                <p:cNvPr id="28" name="Label2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06038" y="2538725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87" name="Label3" r:id="rId5" imgW="3772080" imgH="390600"/>
        </mc:Choice>
        <mc:Fallback>
          <p:control name="Label3" r:id="rId5" imgW="3772080" imgH="390600">
            <p:pic>
              <p:nvPicPr>
                <p:cNvPr id="29" name="Label3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6038" y="2979943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88" name="Label4" r:id="rId6" imgW="3772080" imgH="390600"/>
        </mc:Choice>
        <mc:Fallback>
          <p:control name="Label4" r:id="rId6" imgW="3772080" imgH="390600">
            <p:pic>
              <p:nvPicPr>
                <p:cNvPr id="30" name="Label4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06038" y="3402790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89" name="Label5" r:id="rId7" imgW="1781280" imgH="390600"/>
        </mc:Choice>
        <mc:Fallback>
          <p:control name="Label5" r:id="rId7" imgW="1781280" imgH="390600">
            <p:pic>
              <p:nvPicPr>
                <p:cNvPr id="31" name="Label5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58226" y="1161928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0" name="Label6" r:id="rId8" imgW="1781280" imgH="390600"/>
        </mc:Choice>
        <mc:Fallback>
          <p:control name="Label6" r:id="rId8" imgW="1781280" imgH="390600">
            <p:pic>
              <p:nvPicPr>
                <p:cNvPr id="32" name="Label6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58226" y="2551250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1" name="Label7" r:id="rId9" imgW="1781280" imgH="390600"/>
        </mc:Choice>
        <mc:Fallback>
          <p:control name="Label7" r:id="rId9" imgW="1781280" imgH="390600">
            <p:pic>
              <p:nvPicPr>
                <p:cNvPr id="33" name="Label7"/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58226" y="2983998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2" name="Label8" r:id="rId10" imgW="1781280" imgH="390600"/>
        </mc:Choice>
        <mc:Fallback>
          <p:control name="Label8" r:id="rId10" imgW="1781280" imgH="390600">
            <p:pic>
              <p:nvPicPr>
                <p:cNvPr id="34" name="Label8"/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58226" y="3410900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3" name="Label9" r:id="rId11" imgW="3772080" imgH="457200"/>
        </mc:Choice>
        <mc:Fallback>
          <p:control name="Label9" r:id="rId11" imgW="3772080" imgH="457200">
            <p:pic>
              <p:nvPicPr>
                <p:cNvPr id="35" name="Label9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6038" y="2040044"/>
                  <a:ext cx="3770335" cy="45947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4" name="Label10" r:id="rId12" imgW="1781280" imgH="447840"/>
        </mc:Choice>
        <mc:Fallback>
          <p:control name="Label10" r:id="rId12" imgW="1781280" imgH="447840">
            <p:pic>
              <p:nvPicPr>
                <p:cNvPr id="36" name="Label10"/>
                <p:cNvPicPr>
                  <a:picLocks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58227" y="2065096"/>
                  <a:ext cx="1784524" cy="4468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5" name="Label11" r:id="rId13" imgW="3914640" imgH="676440"/>
        </mc:Choice>
        <mc:Fallback>
          <p:control name="Label11" r:id="rId13" imgW="3914640" imgH="676440">
            <p:pic>
              <p:nvPicPr>
                <p:cNvPr id="37" name="Label11"/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58226" y="3918434"/>
                  <a:ext cx="3914383" cy="67586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6" name="Label12" r:id="rId14" imgW="3772080" imgH="390600"/>
        </mc:Choice>
        <mc:Fallback>
          <p:control name="Label12" r:id="rId14" imgW="3772080" imgH="390600">
            <p:pic>
              <p:nvPicPr>
                <p:cNvPr id="38" name="Label12"/>
                <p:cNvPicPr>
                  <a:picLocks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06038" y="1602658"/>
                  <a:ext cx="377033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7" name="Label13" r:id="rId15" imgW="1781280" imgH="390600"/>
        </mc:Choice>
        <mc:Fallback>
          <p:control name="Label13" r:id="rId15" imgW="1781280" imgH="390600">
            <p:pic>
              <p:nvPicPr>
                <p:cNvPr id="39" name="Label13"/>
                <p:cNvPicPr>
                  <a:picLocks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58226" y="1615184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8898" name="Label14" r:id="rId16" imgW="3895560" imgH="666720"/>
        </mc:Choice>
        <mc:Fallback>
          <p:control name="Label14" r:id="rId16" imgW="3895560" imgH="666720">
            <p:pic>
              <p:nvPicPr>
                <p:cNvPr id="40" name="Label14"/>
                <p:cNvPicPr>
                  <a:picLocks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80910" y="3923830"/>
                  <a:ext cx="3895461" cy="6704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462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7786"/>
            <a:ext cx="3657600" cy="582333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Правила игры:</a:t>
            </a: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71913" y="719615"/>
            <a:ext cx="9826147" cy="497972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1. Вначале игры Вам начисляется начальный капитал в размере</a:t>
            </a:r>
            <a:r>
              <a:rPr lang="ru-RU" sz="1800" b="1" dirty="0">
                <a:solidFill>
                  <a:schemeClr val="bg1"/>
                </a:solidFill>
              </a:rPr>
              <a:t> 5</a:t>
            </a:r>
            <a:r>
              <a:rPr lang="ru-RU" sz="1800" b="1" dirty="0" smtClean="0">
                <a:solidFill>
                  <a:schemeClr val="bg1"/>
                </a:solidFill>
              </a:rPr>
              <a:t>00 000 рублей.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2. Цель игры – получить максимальный доход (хотя бы перегнать инфляцию).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3. Время игры составляет 3 игровых года.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4. Каждый год могут произойти </a:t>
            </a:r>
            <a:r>
              <a:rPr lang="ru-RU" sz="1800" b="1" dirty="0" smtClean="0">
                <a:solidFill>
                  <a:schemeClr val="bg1"/>
                </a:solidFill>
              </a:rPr>
              <a:t>3 </a:t>
            </a:r>
            <a:r>
              <a:rPr lang="ru-RU" sz="1800" b="1" dirty="0" smtClean="0">
                <a:solidFill>
                  <a:schemeClr val="bg1"/>
                </a:solidFill>
              </a:rPr>
              <a:t>финансовых события – </a:t>
            </a:r>
            <a:r>
              <a:rPr lang="ru-RU" sz="1800" b="1" dirty="0" smtClean="0">
                <a:solidFill>
                  <a:schemeClr val="bg1"/>
                </a:solidFill>
              </a:rPr>
              <a:t>3 </a:t>
            </a:r>
            <a:r>
              <a:rPr lang="ru-RU" sz="1800" b="1" dirty="0" smtClean="0">
                <a:solidFill>
                  <a:schemeClr val="bg1"/>
                </a:solidFill>
              </a:rPr>
              <a:t>хода.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5. Каждый ход включает в себя какое-либо финансовое предложение (вложить в акции, положить на депозит и т.п.)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6. Предложение можно принять, отклонить. При принятии предложения сумма, которую вы потратили списывается с вашего наличного счета.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7. Если игроку необходимо потратить сумму, а ее нет на наличном счете, то игрок может продать некоторые не наличные активы.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>
                <a:solidFill>
                  <a:schemeClr val="bg1"/>
                </a:solidFill>
              </a:rPr>
              <a:t>8</a:t>
            </a:r>
            <a:r>
              <a:rPr lang="ru-RU" sz="1800" b="1" dirty="0" smtClean="0">
                <a:solidFill>
                  <a:schemeClr val="bg1"/>
                </a:solidFill>
              </a:rPr>
              <a:t>. По истечении игрового года игроку начисляется проценты по вложениям и предоставляется отчет.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9. В конце игры подводятся итоги по всему игровому времени.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793" name="CommandButton3" r:id="rId2" imgW="2162160" imgH="476280"/>
        </mc:Choice>
        <mc:Fallback>
          <p:control name="CommandButton3" r:id="rId2" imgW="2162160" imgH="476280">
            <p:pic>
              <p:nvPicPr>
                <p:cNvPr id="6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99226" y="6040099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637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708" y="664096"/>
            <a:ext cx="10233765" cy="139038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Крупный Российский банк предлагает Вам инвестировать в депозит некоторую сумму под </a:t>
            </a:r>
            <a:r>
              <a:rPr lang="en-US" dirty="0" smtClean="0"/>
              <a:t>4</a:t>
            </a:r>
            <a:r>
              <a:rPr lang="ru-RU" dirty="0" smtClean="0"/>
              <a:t>% годовых на 1 год, или под </a:t>
            </a:r>
            <a:r>
              <a:rPr lang="en-US" dirty="0" smtClean="0"/>
              <a:t>5,5</a:t>
            </a:r>
            <a:r>
              <a:rPr lang="ru-RU" dirty="0" smtClean="0"/>
              <a:t>% годовых на 2 года, или под </a:t>
            </a:r>
            <a:r>
              <a:rPr lang="en-US" dirty="0" smtClean="0"/>
              <a:t>7</a:t>
            </a:r>
            <a:r>
              <a:rPr lang="ru-RU" dirty="0" smtClean="0"/>
              <a:t>% годовых на три года (отметьте на сколько лет и </a:t>
            </a:r>
            <a:r>
              <a:rPr lang="ru-RU" dirty="0" smtClean="0"/>
              <a:t>сумму, </a:t>
            </a:r>
            <a:r>
              <a:rPr lang="ru-RU" u="sng" dirty="0" smtClean="0"/>
              <a:t>не превышающую </a:t>
            </a:r>
            <a:r>
              <a:rPr lang="ru-RU" dirty="0" smtClean="0"/>
              <a:t>наличный счет): </a:t>
            </a:r>
            <a:endParaRPr lang="ru-RU" dirty="0"/>
          </a:p>
        </p:txBody>
      </p:sp>
      <p:pic>
        <p:nvPicPr>
          <p:cNvPr id="2807" name="Picture 759" descr="https://pp.userapi.com/c845122/v845122506/122557/k4G_dw6NYOc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164" y="1804695"/>
            <a:ext cx="2716821" cy="44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10" y="5089026"/>
            <a:ext cx="2172871" cy="165572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9520" name="OptionButton1" r:id="rId2" imgW="5657760" imgH="561960"/>
        </mc:Choice>
        <mc:Fallback>
          <p:control name="OptionButton1" r:id="rId2" imgW="5657760" imgH="561960">
            <p:pic>
              <p:nvPicPr>
                <p:cNvPr id="5" name="OptionButton1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83707" y="1966477"/>
                  <a:ext cx="5655503" cy="5636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1" name="OptionButton2" r:id="rId3" imgW="5657760" imgH="523800"/>
        </mc:Choice>
        <mc:Fallback>
          <p:control name="OptionButton2" r:id="rId3" imgW="5657760" imgH="523800">
            <p:pic>
              <p:nvPicPr>
                <p:cNvPr id="6" name="OptionButton2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3708" y="2605306"/>
                  <a:ext cx="5655502" cy="5260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2" name="OptionButton3" r:id="rId4" imgW="5657760" imgH="552600"/>
        </mc:Choice>
        <mc:Fallback>
          <p:control name="OptionButton3" r:id="rId4" imgW="5657760" imgH="552600">
            <p:pic>
              <p:nvPicPr>
                <p:cNvPr id="7" name="OptionButton3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707" y="3206555"/>
                  <a:ext cx="5655503" cy="551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3" name="OptionButton4" r:id="rId5" imgW="4200480" imgH="514440"/>
        </mc:Choice>
        <mc:Fallback>
          <p:control name="OptionButton4" r:id="rId5" imgW="4200480" imgH="514440">
            <p:pic>
              <p:nvPicPr>
                <p:cNvPr id="8" name="OptionButton4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77641" y="3832528"/>
                  <a:ext cx="4195589" cy="513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4" name="TextBox1" r:id="rId6" imgW="1467000" imgH="514440"/>
        </mc:Choice>
        <mc:Fallback>
          <p:control name="TextBox1" r:id="rId6" imgW="1467000" imgH="514440">
            <p:pic>
              <p:nvPicPr>
                <p:cNvPr id="11" name="TextBox1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73230" y="3832528"/>
                  <a:ext cx="1465980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5" name="CommandButton1" r:id="rId7" imgW="1486080" imgH="447840"/>
        </mc:Choice>
        <mc:Fallback>
          <p:control name="CommandButton1" r:id="rId7" imgW="1486080" imgH="447840">
            <p:pic>
              <p:nvPicPr>
                <p:cNvPr id="12" name="CommandButton1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49405" y="5682683"/>
                  <a:ext cx="1484649" cy="4465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6" name="CommandButton2" r:id="rId8" imgW="1486080" imgH="447840"/>
        </mc:Choice>
        <mc:Fallback>
          <p:control name="CommandButton2" r:id="rId8" imgW="1486080" imgH="447840">
            <p:pic>
              <p:nvPicPr>
                <p:cNvPr id="13" name="CommandButton2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48627" y="5682967"/>
                  <a:ext cx="1484649" cy="4500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7" name="Label1" r:id="rId9" imgW="3686040" imgH="600120"/>
        </mc:Choice>
        <mc:Fallback>
          <p:control name="Label1" r:id="rId9" imgW="3686040" imgH="600120">
            <p:pic>
              <p:nvPicPr>
                <p:cNvPr id="14" name="Label1"/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8" name="CommandButton3" r:id="rId10" imgW="2162160" imgH="485640"/>
        </mc:Choice>
        <mc:Fallback>
          <p:control name="CommandButton3" r:id="rId10" imgW="2162160" imgH="485640">
            <p:pic>
              <p:nvPicPr>
                <p:cNvPr id="18" name="CommandButton3"/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31185" y="6287171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29" name="OptionButton5" r:id="rId11" imgW="4200480" imgH="514440"/>
        </mc:Choice>
        <mc:Fallback>
          <p:control name="OptionButton5" r:id="rId11" imgW="4200480" imgH="514440">
            <p:pic>
              <p:nvPicPr>
                <p:cNvPr id="22" name="OptionButton5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83707" y="4426040"/>
                  <a:ext cx="4195589" cy="513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30" name="TextBox2" r:id="rId12" imgW="1467000" imgH="514440"/>
        </mc:Choice>
        <mc:Fallback>
          <p:control name="TextBox2" r:id="rId12" imgW="1467000" imgH="514440">
            <p:pic>
              <p:nvPicPr>
                <p:cNvPr id="23" name="TextBox2"/>
                <p:cNvPicPr>
                  <a:picLocks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79296" y="4426042"/>
                  <a:ext cx="1465980" cy="5143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31" name="OptionButton6" r:id="rId13" imgW="4200480" imgH="514440"/>
        </mc:Choice>
        <mc:Fallback>
          <p:control name="OptionButton6" r:id="rId13" imgW="4200480" imgH="514440">
            <p:pic>
              <p:nvPicPr>
                <p:cNvPr id="24" name="OptionButton6"/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77641" y="5015239"/>
                  <a:ext cx="4195589" cy="513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532" name="TextBox3" r:id="rId14" imgW="1467000" imgH="514440"/>
        </mc:Choice>
        <mc:Fallback>
          <p:control name="TextBox3" r:id="rId14" imgW="1467000" imgH="514440">
            <p:pic>
              <p:nvPicPr>
                <p:cNvPr id="25" name="TextBox3"/>
                <p:cNvPicPr>
                  <a:picLocks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73230" y="5015241"/>
                  <a:ext cx="1465980" cy="5143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268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26" y="450937"/>
            <a:ext cx="3012378" cy="8267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Аргументы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945" y="1864225"/>
            <a:ext cx="7796540" cy="39978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ЗА</a:t>
            </a:r>
            <a:r>
              <a:rPr lang="ru-RU" sz="2800" dirty="0">
                <a:solidFill>
                  <a:schemeClr val="bg1"/>
                </a:solidFill>
              </a:rPr>
              <a:t>: Надежное вложение, так как Банк входит в систему страхования вкладов.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ПРОТИВ</a:t>
            </a:r>
            <a:r>
              <a:rPr lang="ru-RU" sz="2800" dirty="0">
                <a:solidFill>
                  <a:schemeClr val="bg1"/>
                </a:solidFill>
              </a:rPr>
              <a:t>: Маленький доход, чаще ниже инфляции.</a:t>
            </a:r>
          </a:p>
          <a:p>
            <a:endParaRPr lang="ru-RU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50" name="CommandButton3" r:id="rId2" imgW="2162160" imgH="485640"/>
        </mc:Choice>
        <mc:Fallback>
          <p:control name="CommandButton3" r:id="rId2" imgW="2162160" imgH="485640">
            <p:pic>
              <p:nvPicPr>
                <p:cNvPr id="4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6942" y="6111807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340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708" y="664096"/>
            <a:ext cx="10233765" cy="1390389"/>
          </a:xfrm>
        </p:spPr>
        <p:txBody>
          <a:bodyPr>
            <a:normAutofit/>
          </a:bodyPr>
          <a:lstStyle/>
          <a:p>
            <a:r>
              <a:rPr lang="ru-RU" dirty="0" smtClean="0"/>
              <a:t>Брокер предлагает Вам купить акции крупной Российской государственной компании на сумму: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46051" y="1492470"/>
            <a:ext cx="6649543" cy="5198609"/>
            <a:chOff x="4446051" y="1492470"/>
            <a:chExt cx="6649543" cy="5198609"/>
          </a:xfrm>
        </p:grpSpPr>
        <p:pic>
          <p:nvPicPr>
            <p:cNvPr id="3606" name="Picture 534" descr="https://pp.userapi.com/c845323/v845323506/121745/Q7uFxGen-5M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4" b="100000" l="0" r="100000">
                          <a14:foregroundMark x1="25231" y1="83871" x2="42462" y2="50230"/>
                          <a14:foregroundMark x1="36923" y1="82181" x2="44154" y2="73886"/>
                          <a14:foregroundMark x1="51846" y1="69739" x2="68923" y2="38863"/>
                          <a14:foregroundMark x1="57692" y1="70046" x2="71692" y2="45315"/>
                          <a14:foregroundMark x1="67231" y1="70814" x2="51385" y2="35791"/>
                          <a14:foregroundMark x1="52462" y1="58833" x2="52462" y2="58833"/>
                          <a14:foregroundMark x1="52462" y1="50538" x2="52462" y2="50538"/>
                          <a14:foregroundMark x1="52769" y1="50845" x2="59385" y2="48387"/>
                          <a14:foregroundMark x1="50769" y1="61137" x2="56615" y2="56682"/>
                          <a14:foregroundMark x1="59077" y1="45776" x2="63846" y2="39478"/>
                          <a14:foregroundMark x1="58000" y1="43011" x2="65538" y2="39939"/>
                          <a14:foregroundMark x1="64154" y1="54685" x2="68923" y2="47005"/>
                          <a14:foregroundMark x1="23846" y1="73579" x2="28462" y2="47773"/>
                          <a14:foregroundMark x1="38308" y1="72504" x2="43538" y2="65591"/>
                          <a14:foregroundMark x1="19385" y1="71889" x2="18462" y2="47773"/>
                          <a14:foregroundMark x1="78923" y1="29493" x2="74154" y2="28111"/>
                          <a14:foregroundMark x1="59385" y1="36098" x2="61077" y2="27496"/>
                          <a14:foregroundMark x1="70000" y1="33333" x2="71385" y2="28879"/>
                          <a14:foregroundMark x1="54615" y1="33641" x2="52769" y2="27496"/>
                          <a14:foregroundMark x1="49692" y1="33333" x2="49385" y2="26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051" y="1492470"/>
              <a:ext cx="4871848" cy="487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4" name="Picture 572" descr="https://pp.userapi.com/c852024/v852024987/39513/_7Op2IAtty0.jp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3714">
              <a:off x="8894778" y="2815261"/>
              <a:ext cx="2184716" cy="145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50" b="97638" l="0" r="100000">
                          <a14:foregroundMark x1="31200" y1="27559" x2="28000" y2="36745"/>
                          <a14:foregroundMark x1="69400" y1="26509" x2="66600" y2="66929"/>
                          <a14:foregroundMark x1="75200" y1="19948" x2="72400" y2="28609"/>
                          <a14:foregroundMark x1="65400" y1="12336" x2="67400" y2="23097"/>
                          <a14:foregroundMark x1="84200" y1="18373" x2="83000" y2="12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76243" y="4778177"/>
              <a:ext cx="2619351" cy="1912902"/>
            </a:xfrm>
            <a:prstGeom prst="rect">
              <a:avLst/>
            </a:prstGeom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60466" name="OptionButton1" r:id="rId2" imgW="3457440" imgH="561960"/>
        </mc:Choice>
        <mc:Fallback>
          <p:control name="OptionButton1" r:id="rId2" imgW="3457440" imgH="561960">
            <p:pic>
              <p:nvPicPr>
                <p:cNvPr id="5" name="OptionButton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3708" y="2091737"/>
                  <a:ext cx="3457683" cy="5636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0467" name="OptionButton2" r:id="rId3" imgW="3457440" imgH="523800"/>
        </mc:Choice>
        <mc:Fallback>
          <p:control name="OptionButton2" r:id="rId3" imgW="3457440" imgH="523800">
            <p:pic>
              <p:nvPicPr>
                <p:cNvPr id="6" name="OptionButton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3708" y="2918456"/>
                  <a:ext cx="3457684" cy="5260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0468" name="OptionButton3" r:id="rId4" imgW="3457440" imgH="552600"/>
        </mc:Choice>
        <mc:Fallback>
          <p:control name="OptionButton3" r:id="rId4" imgW="3457440" imgH="552600">
            <p:pic>
              <p:nvPicPr>
                <p:cNvPr id="7" name="OptionButton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3707" y="3707595"/>
                  <a:ext cx="3457685" cy="5511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0469" name="CommandButton1" r:id="rId5" imgW="1486080" imgH="447840"/>
        </mc:Choice>
        <mc:Fallback>
          <p:control name="CommandButton1" r:id="rId5" imgW="1486080" imgH="447840">
            <p:pic>
              <p:nvPicPr>
                <p:cNvPr id="12" name="CommandButton1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45551" y="4740709"/>
                  <a:ext cx="1484649" cy="4508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0470" name="CommandButton2" r:id="rId6" imgW="1486080" imgH="447840"/>
        </mc:Choice>
        <mc:Fallback>
          <p:control name="CommandButton2" r:id="rId6" imgW="1486080" imgH="447840">
            <p:pic>
              <p:nvPicPr>
                <p:cNvPr id="13" name="CommandButton2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2516" y="4741492"/>
                  <a:ext cx="1484649" cy="4500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0471" name="Label1" r:id="rId7" imgW="3686040" imgH="600120"/>
        </mc:Choice>
        <mc:Fallback>
          <p:control name="Label1" r:id="rId7" imgW="3686040" imgH="600120">
            <p:pic>
              <p:nvPicPr>
                <p:cNvPr id="14" name="Label1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0472" name="CommandButton3" r:id="rId8" imgW="2162160" imgH="485640"/>
        </mc:Choice>
        <mc:Fallback>
          <p:control name="CommandButton3" r:id="rId8" imgW="2162160" imgH="485640">
            <p:pic>
              <p:nvPicPr>
                <p:cNvPr id="18" name="CommandButton3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82622" y="5579167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784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026" y="450937"/>
            <a:ext cx="3012378" cy="826720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Аргументы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945" y="1864225"/>
            <a:ext cx="7796540" cy="39978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ЗА</a:t>
            </a:r>
            <a:r>
              <a:rPr lang="ru-RU" sz="2800" dirty="0" smtClean="0">
                <a:solidFill>
                  <a:schemeClr val="bg1"/>
                </a:solidFill>
              </a:rPr>
              <a:t>: Хорошая инвестиция, вы можете много выиграть и обогнать инфляцию.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ПРОТИВ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</a:rPr>
              <a:t>Государственные компании, как правило менее эффективны, чем частные.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674" name="CommandButton3" r:id="rId2" imgW="2162160" imgH="485640"/>
        </mc:Choice>
        <mc:Fallback>
          <p:control name="CommandButton3" r:id="rId2" imgW="2162160" imgH="485640">
            <p:pic>
              <p:nvPicPr>
                <p:cNvPr id="4" name="CommandButton3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6942" y="6111807"/>
                  <a:ext cx="2160545" cy="48214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938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675" y="902091"/>
            <a:ext cx="9576150" cy="1390389"/>
          </a:xfrm>
        </p:spPr>
        <p:txBody>
          <a:bodyPr>
            <a:normAutofit/>
          </a:bodyPr>
          <a:lstStyle/>
          <a:p>
            <a:r>
              <a:rPr lang="ru-RU" dirty="0" smtClean="0"/>
              <a:t>Ваш дедушка продал гараж и хочет передать Вам часть вырученной суммы (</a:t>
            </a:r>
            <a:r>
              <a:rPr lang="ru-RU" dirty="0"/>
              <a:t>9</a:t>
            </a:r>
            <a:r>
              <a:rPr lang="ru-RU" dirty="0" smtClean="0"/>
              <a:t> 000 рублей):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53431" y="103401"/>
            <a:ext cx="2856326" cy="670015"/>
          </a:xfrm>
        </p:spPr>
        <p:txBody>
          <a:bodyPr>
            <a:normAutofit/>
          </a:bodyPr>
          <a:lstStyle/>
          <a:p>
            <a:r>
              <a:rPr lang="ru-RU" dirty="0" smtClean="0"/>
              <a:t>В наличии</a:t>
            </a:r>
            <a:r>
              <a:rPr lang="ru-RU" dirty="0"/>
              <a:t>:</a:t>
            </a:r>
          </a:p>
        </p:txBody>
      </p:sp>
      <p:pic>
        <p:nvPicPr>
          <p:cNvPr id="1189" name="Picture 165" descr="https://pp.userapi.com/c847016/v847016506/120f71/VaAKCPcwPt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807" y1="42500" x2="52807" y2="34722"/>
                        <a14:foregroundMark x1="46524" y1="43333" x2="39706" y2="36019"/>
                        <a14:foregroundMark x1="55348" y1="20000" x2="59626" y2="13889"/>
                        <a14:foregroundMark x1="72861" y1="23056" x2="69652" y2="10000"/>
                        <a14:foregroundMark x1="71524" y1="64167" x2="63369" y2="49815"/>
                        <a14:foregroundMark x1="57219" y1="57593" x2="52139" y2="50741"/>
                        <a14:foregroundMark x1="45989" y1="53704" x2="34091" y2="61111"/>
                        <a14:foregroundMark x1="60963" y1="88333" x2="64037" y2="93519"/>
                        <a14:foregroundMark x1="27807" y1="20833" x2="26604" y2="2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225"/>
          <a:stretch/>
        </p:blipFill>
        <p:spPr bwMode="auto">
          <a:xfrm>
            <a:off x="7831109" y="1597285"/>
            <a:ext cx="2314385" cy="33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24"/>
          <a:stretch/>
        </p:blipFill>
        <p:spPr>
          <a:xfrm flipH="1">
            <a:off x="3462566" y="2179094"/>
            <a:ext cx="1731756" cy="2614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808"/>
          <a:stretch/>
        </p:blipFill>
        <p:spPr>
          <a:xfrm>
            <a:off x="2573799" y="2378630"/>
            <a:ext cx="1777533" cy="2635400"/>
          </a:xfrm>
          <a:prstGeom prst="rect">
            <a:avLst/>
          </a:prstGeom>
        </p:spPr>
      </p:pic>
      <p:pic>
        <p:nvPicPr>
          <p:cNvPr id="11" name="Picture 2" descr="http://clipart.coolclips.com/480/vectors/tf05370/CoolClips_vc108691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9865" y="2669104"/>
            <a:ext cx="1722654" cy="20016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7494" name="CommandButton1" r:id="rId2" imgW="3772080" imgH="1019160"/>
        </mc:Choice>
        <mc:Fallback>
          <p:control name="CommandButton1" r:id="rId2" imgW="3772080" imgH="1019160">
            <p:pic>
              <p:nvPicPr>
                <p:cNvPr id="2" name="CommandButton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74573" y="5100180"/>
                  <a:ext cx="3770921" cy="10144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95" name="CommandButton2" r:id="rId3" imgW="3772080" imgH="1019160"/>
        </mc:Choice>
        <mc:Fallback>
          <p:control name="CommandButton2" r:id="rId3" imgW="3772080" imgH="1019160">
            <p:pic>
              <p:nvPicPr>
                <p:cNvPr id="5" name="CommandButton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7106" y="5100180"/>
                  <a:ext cx="3770921" cy="10144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96" name="Label1" r:id="rId4" imgW="3686040" imgH="600120"/>
        </mc:Choice>
        <mc:Fallback>
          <p:control name="Label1" r:id="rId4" imgW="3686040" imgH="600120">
            <p:pic>
              <p:nvPicPr>
                <p:cNvPr id="7" name="Label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09757" y="103186"/>
                  <a:ext cx="3688719" cy="5984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873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10" y="283453"/>
            <a:ext cx="6181462" cy="655807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Отчет за 1 год: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50" b="97638" l="0" r="100000">
                        <a14:foregroundMark x1="31200" y1="27559" x2="28000" y2="36745"/>
                        <a14:foregroundMark x1="69400" y1="26509" x2="66600" y2="66929"/>
                        <a14:foregroundMark x1="75200" y1="19948" x2="72400" y2="28609"/>
                        <a14:foregroundMark x1="65400" y1="12336" x2="67400" y2="23097"/>
                        <a14:foregroundMark x1="84200" y1="18373" x2="83000" y2="1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341"/>
          <a:stretch/>
        </p:blipFill>
        <p:spPr>
          <a:xfrm>
            <a:off x="3493806" y="4705289"/>
            <a:ext cx="4535378" cy="2027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87890" y="288886"/>
            <a:ext cx="2417524" cy="62987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этом году акции </a:t>
            </a:r>
            <a:r>
              <a:rPr lang="ru-RU" sz="2400" dirty="0">
                <a:solidFill>
                  <a:schemeClr val="bg1"/>
                </a:solidFill>
              </a:rPr>
              <a:t>крупной Российской государственной компании</a:t>
            </a:r>
            <a:r>
              <a:rPr lang="ru-RU" sz="2400" dirty="0" smtClean="0">
                <a:solidFill>
                  <a:schemeClr val="bg1"/>
                </a:solidFill>
              </a:rPr>
              <a:t> выросли в цене на 20%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Инфляция достигла 3%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smtClean="0">
                <a:solidFill>
                  <a:schemeClr val="bg1"/>
                </a:solidFill>
              </a:rPr>
              <a:t>Проценты по депозиту прибавляются к наличной сумме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7882" name="Label1" r:id="rId2" imgW="3772080" imgH="390600"/>
        </mc:Choice>
        <mc:Fallback>
          <p:control name="Label1" r:id="rId2" imgW="3772080" imgH="390600">
            <p:pic>
              <p:nvPicPr>
                <p:cNvPr id="8" name="Label1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06038" y="1161928"/>
                  <a:ext cx="377033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83" name="Label2" r:id="rId3" imgW="3772080" imgH="390600"/>
        </mc:Choice>
        <mc:Fallback>
          <p:control name="Label2" r:id="rId3" imgW="3772080" imgH="390600">
            <p:pic>
              <p:nvPicPr>
                <p:cNvPr id="9" name="Label2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6038" y="2538725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84" name="Label3" r:id="rId4" imgW="3772080" imgH="390600"/>
        </mc:Choice>
        <mc:Fallback>
          <p:control name="Label3" r:id="rId4" imgW="3772080" imgH="390600">
            <p:pic>
              <p:nvPicPr>
                <p:cNvPr id="10" name="Label3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06038" y="2979943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85" name="Label4" r:id="rId5" imgW="3772080" imgH="390600"/>
        </mc:Choice>
        <mc:Fallback>
          <p:control name="Label4" r:id="rId5" imgW="3772080" imgH="390600">
            <p:pic>
              <p:nvPicPr>
                <p:cNvPr id="11" name="Label4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6038" y="3402790"/>
                  <a:ext cx="3770333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86" name="Label5" r:id="rId6" imgW="1781280" imgH="390600"/>
        </mc:Choice>
        <mc:Fallback>
          <p:control name="Label5" r:id="rId6" imgW="1781280" imgH="390600">
            <p:pic>
              <p:nvPicPr>
                <p:cNvPr id="12" name="Label5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8226" y="1161928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87" name="Label6" r:id="rId7" imgW="1781280" imgH="390600"/>
        </mc:Choice>
        <mc:Fallback>
          <p:control name="Label6" r:id="rId7" imgW="1781280" imgH="390600">
            <p:pic>
              <p:nvPicPr>
                <p:cNvPr id="16" name="Label6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58226" y="2551250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88" name="Label7" r:id="rId8" imgW="1781280" imgH="390600"/>
        </mc:Choice>
        <mc:Fallback>
          <p:control name="Label7" r:id="rId8" imgW="1781280" imgH="390600">
            <p:pic>
              <p:nvPicPr>
                <p:cNvPr id="17" name="Label7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58226" y="2983998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89" name="Label8" r:id="rId9" imgW="1781280" imgH="390600"/>
        </mc:Choice>
        <mc:Fallback>
          <p:control name="Label8" r:id="rId9" imgW="1781280" imgH="390600">
            <p:pic>
              <p:nvPicPr>
                <p:cNvPr id="18" name="Label8"/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58226" y="3410900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90" name="Label9" r:id="rId10" imgW="3772080" imgH="457200"/>
        </mc:Choice>
        <mc:Fallback>
          <p:control name="Label9" r:id="rId10" imgW="3772080" imgH="457200">
            <p:pic>
              <p:nvPicPr>
                <p:cNvPr id="19" name="Label9"/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06038" y="2040044"/>
                  <a:ext cx="3770335" cy="45947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91" name="Label10" r:id="rId11" imgW="1781280" imgH="447840"/>
        </mc:Choice>
        <mc:Fallback>
          <p:control name="Label10" r:id="rId11" imgW="1781280" imgH="447840">
            <p:pic>
              <p:nvPicPr>
                <p:cNvPr id="20" name="Label10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58227" y="2065096"/>
                  <a:ext cx="1784524" cy="4468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92" name="Label11" r:id="rId12" imgW="3914640" imgH="676440"/>
        </mc:Choice>
        <mc:Fallback>
          <p:control name="Label11" r:id="rId12" imgW="3914640" imgH="676440">
            <p:pic>
              <p:nvPicPr>
                <p:cNvPr id="22" name="Label11"/>
                <p:cNvPicPr>
                  <a:picLocks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58226" y="3918434"/>
                  <a:ext cx="3914383" cy="67586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93" name="CommandButton3" r:id="rId13" imgW="2743200" imgH="581040"/>
        </mc:Choice>
        <mc:Fallback>
          <p:control name="CommandButton3" r:id="rId13" imgW="2743200" imgH="581040">
            <p:pic>
              <p:nvPicPr>
                <p:cNvPr id="25" name="CommandButton3"/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42750" y="6002904"/>
                  <a:ext cx="2743200" cy="58477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94" name="Label12" r:id="rId14" imgW="3772080" imgH="390600"/>
        </mc:Choice>
        <mc:Fallback>
          <p:control name="Label12" r:id="rId14" imgW="3772080" imgH="390600">
            <p:pic>
              <p:nvPicPr>
                <p:cNvPr id="21" name="Label12"/>
                <p:cNvPicPr>
                  <a:picLocks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06038" y="1602658"/>
                  <a:ext cx="377033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95" name="Label13" r:id="rId15" imgW="1781280" imgH="390600"/>
        </mc:Choice>
        <mc:Fallback>
          <p:control name="Label13" r:id="rId15" imgW="1781280" imgH="390600">
            <p:pic>
              <p:nvPicPr>
                <p:cNvPr id="23" name="Label13"/>
                <p:cNvPicPr>
                  <a:picLocks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58226" y="1615184"/>
                  <a:ext cx="1784524" cy="387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7896" name="Label14" r:id="rId16" imgW="3895560" imgH="666720"/>
        </mc:Choice>
        <mc:Fallback>
          <p:control name="Label14" r:id="rId16" imgW="3895560" imgH="666720">
            <p:pic>
              <p:nvPicPr>
                <p:cNvPr id="27" name="Label14"/>
                <p:cNvPicPr>
                  <a:picLocks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80910" y="3923830"/>
                  <a:ext cx="3895461" cy="6704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57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TM16401375[[fn=Медісон]]</Template>
  <TotalTime>2533</TotalTime>
  <Words>727</Words>
  <Application>Microsoft Office PowerPoint</Application>
  <PresentationFormat>Широкоэкранный</PresentationFormat>
  <Paragraphs>81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MS Shell Dlg 2</vt:lpstr>
      <vt:lpstr>Wingdings</vt:lpstr>
      <vt:lpstr>Wingdings 3</vt:lpstr>
      <vt:lpstr>Madison</vt:lpstr>
      <vt:lpstr>Обгони инфляцию</vt:lpstr>
      <vt:lpstr>Презентация PowerPoint</vt:lpstr>
      <vt:lpstr>Правила игры:</vt:lpstr>
      <vt:lpstr>В наличии:</vt:lpstr>
      <vt:lpstr>Аргументы</vt:lpstr>
      <vt:lpstr>В наличии:</vt:lpstr>
      <vt:lpstr>Аргументы</vt:lpstr>
      <vt:lpstr>В наличии:</vt:lpstr>
      <vt:lpstr>Отчет за 1 год:</vt:lpstr>
      <vt:lpstr>В наличии:</vt:lpstr>
      <vt:lpstr>Если у Вас не хватает наличных средств, то вы можете продать некоторые другие активы (акции).</vt:lpstr>
      <vt:lpstr>В наличии:</vt:lpstr>
      <vt:lpstr>Аргументы</vt:lpstr>
      <vt:lpstr>В наличии:</vt:lpstr>
      <vt:lpstr>Аргументы</vt:lpstr>
      <vt:lpstr>Отчет по 2 году:</vt:lpstr>
      <vt:lpstr>В наличии:</vt:lpstr>
      <vt:lpstr>Аргументы</vt:lpstr>
      <vt:lpstr>В наличии:</vt:lpstr>
      <vt:lpstr>Аргументы</vt:lpstr>
      <vt:lpstr>В наличии:</vt:lpstr>
      <vt:lpstr>Если у Вас не хватает наличных средств, то вы можете продать некоторые другие активы (акции, облигации).</vt:lpstr>
      <vt:lpstr>Результаты по итогам 3 лет: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Приумножить капитал</dc:title>
  <dc:creator>Пользователь Windows</dc:creator>
  <cp:lastModifiedBy>Пользователь Windows</cp:lastModifiedBy>
  <cp:revision>504</cp:revision>
  <dcterms:created xsi:type="dcterms:W3CDTF">2018-11-01T04:41:55Z</dcterms:created>
  <dcterms:modified xsi:type="dcterms:W3CDTF">2018-11-03T07:39:30Z</dcterms:modified>
</cp:coreProperties>
</file>